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0287000" cx="18288000"/>
  <p:notesSz cx="6858000" cy="9144000"/>
  <p:embeddedFontLst>
    <p:embeddedFont>
      <p:font typeface="Staatliches"/>
      <p:regular r:id="rId30"/>
    </p:embeddedFont>
    <p:embeddedFont>
      <p:font typeface="Quicksand"/>
      <p:regular r:id="rId31"/>
      <p:bold r:id="rId32"/>
    </p:embeddedFont>
    <p:embeddedFont>
      <p:font typeface="Quicksand SemiBold"/>
      <p:regular r:id="rId33"/>
      <p:bold r:id="rId34"/>
    </p:embeddedFont>
    <p:embeddedFont>
      <p:font typeface="Quicksand Medium"/>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icksand-regular.fntdata"/><Relationship Id="rId30" Type="http://schemas.openxmlformats.org/officeDocument/2006/relationships/font" Target="fonts/Staatliches-regular.fntdata"/><Relationship Id="rId11" Type="http://schemas.openxmlformats.org/officeDocument/2006/relationships/slide" Target="slides/slide6.xml"/><Relationship Id="rId33" Type="http://schemas.openxmlformats.org/officeDocument/2006/relationships/font" Target="fonts/QuicksandSemiBold-regular.fntdata"/><Relationship Id="rId10" Type="http://schemas.openxmlformats.org/officeDocument/2006/relationships/slide" Target="slides/slide5.xml"/><Relationship Id="rId32" Type="http://schemas.openxmlformats.org/officeDocument/2006/relationships/font" Target="fonts/Quicksand-bold.fntdata"/><Relationship Id="rId13" Type="http://schemas.openxmlformats.org/officeDocument/2006/relationships/slide" Target="slides/slide8.xml"/><Relationship Id="rId35" Type="http://schemas.openxmlformats.org/officeDocument/2006/relationships/font" Target="fonts/QuicksandMedium-regular.fntdata"/><Relationship Id="rId12" Type="http://schemas.openxmlformats.org/officeDocument/2006/relationships/slide" Target="slides/slide7.xml"/><Relationship Id="rId34" Type="http://schemas.openxmlformats.org/officeDocument/2006/relationships/font" Target="fonts/QuicksandSemiBold-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Quicksan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fd61c0e70_1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31fd61c0e70_1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20286aa55b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Bitcoin is influenced by small trades, leading to sharper price movements. Its decentralized and relatively young nature contributes to uncertainty, making it prone to both rapid surges and steep declines. This volatility creates opportunities for high returns but also carries substantial risk for investors.</a:t>
            </a:r>
            <a:endParaRPr/>
          </a:p>
        </p:txBody>
      </p:sp>
      <p:sp>
        <p:nvSpPr>
          <p:cNvPr id="292" name="Google Shape;292;g320286aa55b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0286aa55b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320286aa55b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fd61c0e70_1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31fd61c0e70_1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20286aa55b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320286aa55b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0286aa55b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320286aa55b_0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fd61c0e70_1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31fd61c0e70_1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20286aa55b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320286aa55b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20286aa55b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320286aa55b_0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0286aa55b_0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320286aa55b_0_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fd61c0e70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Read the Mission</a:t>
            </a:r>
            <a:endParaRPr/>
          </a:p>
        </p:txBody>
      </p:sp>
      <p:sp>
        <p:nvSpPr>
          <p:cNvPr id="97" name="Google Shape;97;g31fd61c0e70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0286aa55b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320286aa55b_0_7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0286aa55b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g320286aa55b_0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0286aa55b_4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g320286aa55b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fd61c0e70_1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31fd61c0e70_1_6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fd61c0e70_1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31fd61c0e70_1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Read the scenario</a:t>
            </a:r>
            <a:endParaRPr/>
          </a:p>
        </p:txBody>
      </p:sp>
      <p:sp>
        <p:nvSpPr>
          <p:cNvPr id="124" name="Google Shape;1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have our problem statement, we identified 5 questions that our analysis should answer: </a:t>
            </a:r>
            <a:r>
              <a:rPr b="1" lang="en-US"/>
              <a:t>calculating the value in 1 year for each type of stock, determining which would have the highest yield and then which would be the lowest risk to </a:t>
            </a:r>
            <a:r>
              <a:rPr b="1" lang="en-US"/>
              <a:t>return</a:t>
            </a:r>
            <a:r>
              <a:rPr b="1" lang="en-US"/>
              <a:t> on investment.</a:t>
            </a:r>
            <a:endParaRPr b="1"/>
          </a:p>
        </p:txBody>
      </p:sp>
      <p:sp>
        <p:nvSpPr>
          <p:cNvPr id="144" name="Google Shape;1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20286aa55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identified the 3 categories to collect data: Bitcoin, Gold and S&amp;P500. The sources varied to find the most accurate data and we struggled finding free data with the speed we needed.</a:t>
            </a:r>
            <a:endParaRPr/>
          </a:p>
        </p:txBody>
      </p:sp>
      <p:sp>
        <p:nvSpPr>
          <p:cNvPr id="177" name="Google Shape;177;g320286aa55b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0286aa55b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 clean up the data and explore it, we focused on collecting data with common information by column and timeframe, how to use pandas and python functions to remove unclean values and explore how to return missing data such as google’s built in finance function.</a:t>
            </a:r>
            <a:endParaRPr/>
          </a:p>
        </p:txBody>
      </p:sp>
      <p:sp>
        <p:nvSpPr>
          <p:cNvPr id="202" name="Google Shape;202;g320286aa55b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0286aa55b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Calculating the price over time was the easy part. Practically, it was easy to tell that Bitcoin would answer our first question of the highest return in 1 year for our client. We created a base notebook for bitcoin to compare price over time, calculate stock volatility and then visualize the differences graphically. We then copied this notebook for Gold and SP500 data and modified respectively for the differences in data. We still struggled with quantifying how volatile a stock was though. This is where we investigated Standard Deviation, Average True Range and Beta which we will explore in our recommendations.</a:t>
            </a:r>
            <a:endParaRPr/>
          </a:p>
        </p:txBody>
      </p:sp>
      <p:sp>
        <p:nvSpPr>
          <p:cNvPr id="222" name="Google Shape;222;g320286aa55b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fd61c0e70_1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are the results of the price comparison</a:t>
            </a:r>
            <a:endParaRPr/>
          </a:p>
        </p:txBody>
      </p:sp>
      <p:sp>
        <p:nvSpPr>
          <p:cNvPr id="242" name="Google Shape;242;g31fd61c0e70_1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20286aa55b_6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are the results of the price comparison</a:t>
            </a:r>
            <a:endParaRPr/>
          </a:p>
        </p:txBody>
      </p:sp>
      <p:sp>
        <p:nvSpPr>
          <p:cNvPr id="262" name="Google Shape;262;g320286aa55b_6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drive.google.com/file/d/1n1YU01s1dhz34KsVjN7mDnTp7IKrNqAD/view" TargetMode="Externa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image" Target="../media/image18.jpg"/><Relationship Id="rId7"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canv.am/campaign-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sp>
        <p:nvSpPr>
          <p:cNvPr id="85" name="Google Shape;85;p13"/>
          <p:cNvSpPr/>
          <p:nvPr/>
        </p:nvSpPr>
        <p:spPr>
          <a:xfrm rot="-239556">
            <a:off x="1063822" y="8391319"/>
            <a:ext cx="9177373" cy="1289823"/>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6" name="Google Shape;86;p13"/>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pic>
        <p:nvPicPr>
          <p:cNvPr id="87" name="Google Shape;87;p13"/>
          <p:cNvPicPr preferRelativeResize="0"/>
          <p:nvPr/>
        </p:nvPicPr>
        <p:blipFill rotWithShape="1">
          <a:blip r:embed="rId4">
            <a:alphaModFix/>
          </a:blip>
          <a:srcRect b="0" l="0" r="0" t="0"/>
          <a:stretch/>
        </p:blipFill>
        <p:spPr>
          <a:xfrm>
            <a:off x="1114224" y="6076427"/>
            <a:ext cx="606714" cy="410360"/>
          </a:xfrm>
          <a:prstGeom prst="rect">
            <a:avLst/>
          </a:prstGeom>
          <a:noFill/>
          <a:ln>
            <a:noFill/>
          </a:ln>
        </p:spPr>
      </p:pic>
      <p:sp>
        <p:nvSpPr>
          <p:cNvPr id="88" name="Google Shape;88;p13"/>
          <p:cNvSpPr txBox="1"/>
          <p:nvPr/>
        </p:nvSpPr>
        <p:spPr>
          <a:xfrm>
            <a:off x="1114224" y="6717741"/>
            <a:ext cx="9858300" cy="3078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999">
                <a:solidFill>
                  <a:srgbClr val="2D2D2D"/>
                </a:solidFill>
                <a:latin typeface="Staatliches"/>
                <a:ea typeface="Staatliches"/>
                <a:cs typeface="Staatliches"/>
                <a:sym typeface="Staatliches"/>
              </a:rPr>
              <a:t>Money miners: investment analysis</a:t>
            </a:r>
            <a:endParaRPr sz="9999">
              <a:solidFill>
                <a:srgbClr val="2D2D2D"/>
              </a:solidFill>
              <a:latin typeface="Staatliches"/>
              <a:ea typeface="Staatliches"/>
              <a:cs typeface="Staatliches"/>
              <a:sym typeface="Staatliches"/>
            </a:endParaRPr>
          </a:p>
        </p:txBody>
      </p:sp>
      <p:sp>
        <p:nvSpPr>
          <p:cNvPr id="89" name="Google Shape;89;p13"/>
          <p:cNvSpPr txBox="1"/>
          <p:nvPr/>
        </p:nvSpPr>
        <p:spPr>
          <a:xfrm>
            <a:off x="1801700" y="5932400"/>
            <a:ext cx="5507100" cy="786300"/>
          </a:xfrm>
          <a:prstGeom prst="rect">
            <a:avLst/>
          </a:prstGeom>
          <a:noFill/>
          <a:ln>
            <a:noFill/>
          </a:ln>
        </p:spPr>
        <p:txBody>
          <a:bodyPr anchorCtr="0" anchor="t" bIns="0" lIns="0" spcFirstLastPara="1" rIns="0" wrap="square" tIns="0">
            <a:spAutoFit/>
          </a:bodyPr>
          <a:lstStyle/>
          <a:p>
            <a:pPr indent="0" lvl="0" marL="0" marR="0" rtl="0" algn="ctr">
              <a:lnSpc>
                <a:spcPct val="140037"/>
              </a:lnSpc>
              <a:spcBef>
                <a:spcPts val="0"/>
              </a:spcBef>
              <a:spcAft>
                <a:spcPts val="0"/>
              </a:spcAft>
              <a:buNone/>
            </a:pPr>
            <a:r>
              <a:rPr lang="en-US" sz="2128">
                <a:solidFill>
                  <a:srgbClr val="2D2D2D"/>
                </a:solidFill>
                <a:latin typeface="Quicksand"/>
                <a:ea typeface="Quicksand"/>
                <a:cs typeface="Quicksand"/>
                <a:sym typeface="Quicksand"/>
              </a:rPr>
              <a:t>EDX AI/ML Python Data Science Bootcamp</a:t>
            </a:r>
            <a:br>
              <a:rPr lang="en-US" sz="2128">
                <a:solidFill>
                  <a:srgbClr val="2D2D2D"/>
                </a:solidFill>
                <a:latin typeface="Quicksand"/>
                <a:ea typeface="Quicksand"/>
                <a:cs typeface="Quicksand"/>
                <a:sym typeface="Quicksand"/>
              </a:rPr>
            </a:br>
            <a:r>
              <a:rPr lang="en-US" sz="2128">
                <a:solidFill>
                  <a:srgbClr val="2D2D2D"/>
                </a:solidFill>
                <a:latin typeface="Quicksand"/>
                <a:ea typeface="Quicksand"/>
                <a:cs typeface="Quicksand"/>
                <a:sym typeface="Quicksand"/>
              </a:rPr>
              <a:t> Project 1</a:t>
            </a:r>
            <a:endParaRPr/>
          </a:p>
        </p:txBody>
      </p:sp>
      <p:cxnSp>
        <p:nvCxnSpPr>
          <p:cNvPr id="90" name="Google Shape;90;p13"/>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sp>
        <p:nvSpPr>
          <p:cNvPr id="91" name="Google Shape;91;p13"/>
          <p:cNvSpPr/>
          <p:nvPr/>
        </p:nvSpPr>
        <p:spPr>
          <a:xfrm>
            <a:off x="-2133600" y="1977344"/>
            <a:ext cx="4569425" cy="1289688"/>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3"/>
          <p:cNvSpPr/>
          <p:nvPr/>
        </p:nvSpPr>
        <p:spPr>
          <a:xfrm>
            <a:off x="-2133601" y="2610278"/>
            <a:ext cx="4569425" cy="1289688"/>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2133602" y="3569889"/>
            <a:ext cx="4569425" cy="1289688"/>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80" name="Shape 280"/>
        <p:cNvGrpSpPr/>
        <p:nvPr/>
      </p:nvGrpSpPr>
      <p:grpSpPr>
        <a:xfrm>
          <a:off x="0" y="0"/>
          <a:ext cx="0" cy="0"/>
          <a:chOff x="0" y="0"/>
          <a:chExt cx="0" cy="0"/>
        </a:xfrm>
      </p:grpSpPr>
      <p:sp>
        <p:nvSpPr>
          <p:cNvPr id="281" name="Google Shape;281;p22"/>
          <p:cNvSpPr txBox="1"/>
          <p:nvPr/>
        </p:nvSpPr>
        <p:spPr>
          <a:xfrm>
            <a:off x="1054476" y="1203329"/>
            <a:ext cx="149289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Bitcoin </a:t>
            </a:r>
            <a:r>
              <a:rPr lang="en-US" sz="7500">
                <a:solidFill>
                  <a:srgbClr val="2D2D2D"/>
                </a:solidFill>
                <a:latin typeface="Staatliches"/>
                <a:ea typeface="Staatliches"/>
                <a:cs typeface="Staatliches"/>
                <a:sym typeface="Staatliches"/>
              </a:rPr>
              <a:t>price </a:t>
            </a:r>
            <a:r>
              <a:rPr b="0" i="0" lang="en-US" sz="7500" u="none" cap="none" strike="noStrike">
                <a:solidFill>
                  <a:srgbClr val="2D2D2D"/>
                </a:solidFill>
                <a:latin typeface="Staatliches"/>
                <a:ea typeface="Staatliches"/>
                <a:cs typeface="Staatliches"/>
                <a:sym typeface="Staatliches"/>
              </a:rPr>
              <a:t>Forecast</a:t>
            </a:r>
            <a:endParaRPr b="0" i="0" sz="1400" u="none" cap="none" strike="noStrike">
              <a:solidFill>
                <a:srgbClr val="000000"/>
              </a:solidFill>
              <a:latin typeface="Arial"/>
              <a:ea typeface="Arial"/>
              <a:cs typeface="Arial"/>
              <a:sym typeface="Arial"/>
            </a:endParaRPr>
          </a:p>
        </p:txBody>
      </p:sp>
      <p:cxnSp>
        <p:nvCxnSpPr>
          <p:cNvPr id="282" name="Google Shape;282;p22"/>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83" name="Google Shape;283;p22"/>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84" name="Google Shape;284;p22"/>
          <p:cNvGrpSpPr/>
          <p:nvPr/>
        </p:nvGrpSpPr>
        <p:grpSpPr>
          <a:xfrm>
            <a:off x="4762" y="-115438"/>
            <a:ext cx="3085741" cy="3195091"/>
            <a:chOff x="0" y="-28575"/>
            <a:chExt cx="812700" cy="841500"/>
          </a:xfrm>
        </p:grpSpPr>
        <p:sp>
          <p:nvSpPr>
            <p:cNvPr id="285" name="Google Shape;285;p22"/>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86" name="Google Shape;286;p22"/>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of a bitcoin price trend&#10;&#10;Description automatically generated" id="287" name="Google Shape;287;p22"/>
          <p:cNvPicPr preferRelativeResize="0"/>
          <p:nvPr/>
        </p:nvPicPr>
        <p:blipFill rotWithShape="1">
          <a:blip r:embed="rId3">
            <a:alphaModFix/>
          </a:blip>
          <a:srcRect b="0" l="0" r="0" t="0"/>
          <a:stretch/>
        </p:blipFill>
        <p:spPr>
          <a:xfrm>
            <a:off x="7696650" y="2357725"/>
            <a:ext cx="9750675" cy="7463300"/>
          </a:xfrm>
          <a:prstGeom prst="rect">
            <a:avLst/>
          </a:prstGeom>
          <a:noFill/>
          <a:ln>
            <a:noFill/>
          </a:ln>
        </p:spPr>
      </p:pic>
      <p:sp>
        <p:nvSpPr>
          <p:cNvPr id="288" name="Google Shape;288;p22"/>
          <p:cNvSpPr txBox="1"/>
          <p:nvPr/>
        </p:nvSpPr>
        <p:spPr>
          <a:xfrm>
            <a:off x="1750950" y="5289741"/>
            <a:ext cx="4578000" cy="13578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50">
                <a:solidFill>
                  <a:srgbClr val="2D2D2D"/>
                </a:solidFill>
                <a:latin typeface="Quicksand SemiBold"/>
                <a:ea typeface="Quicksand SemiBold"/>
                <a:cs typeface="Quicksand SemiBold"/>
                <a:sym typeface="Quicksand SemiBold"/>
              </a:rPr>
              <a:t>Upward Trend:</a:t>
            </a:r>
            <a:endParaRPr sz="2450">
              <a:solidFill>
                <a:srgbClr val="2D2D2D"/>
              </a:solidFill>
              <a:latin typeface="Quicksand SemiBold"/>
              <a:ea typeface="Quicksand SemiBold"/>
              <a:cs typeface="Quicksand SemiBold"/>
              <a:sym typeface="Quicksand SemiBold"/>
            </a:endParaRPr>
          </a:p>
          <a:p>
            <a:pPr indent="0" lvl="0" marL="0" marR="0" rtl="0" algn="l">
              <a:lnSpc>
                <a:spcPct val="130011"/>
              </a:lnSpc>
              <a:spcBef>
                <a:spcPts val="0"/>
              </a:spcBef>
              <a:spcAft>
                <a:spcPts val="0"/>
              </a:spcAft>
              <a:buNone/>
            </a:pPr>
            <a:r>
              <a:rPr lang="en-US" sz="2450">
                <a:solidFill>
                  <a:srgbClr val="2D2D2D"/>
                </a:solidFill>
                <a:latin typeface="Quicksand"/>
                <a:ea typeface="Quicksand"/>
                <a:cs typeface="Quicksand"/>
                <a:sym typeface="Quicksand"/>
              </a:rPr>
              <a:t>Bitcoin prices are expected to rise significantly through 2025. </a:t>
            </a:r>
            <a:endParaRPr sz="2450">
              <a:solidFill>
                <a:srgbClr val="2D2D2D"/>
              </a:solidFill>
              <a:latin typeface="Quicksand"/>
              <a:ea typeface="Quicksand"/>
              <a:cs typeface="Quicksand"/>
              <a:sym typeface="Quicksand"/>
            </a:endParaRPr>
          </a:p>
        </p:txBody>
      </p:sp>
      <p:sp>
        <p:nvSpPr>
          <p:cNvPr id="289" name="Google Shape;289;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93" name="Shape 293"/>
        <p:cNvGrpSpPr/>
        <p:nvPr/>
      </p:nvGrpSpPr>
      <p:grpSpPr>
        <a:xfrm>
          <a:off x="0" y="0"/>
          <a:ext cx="0" cy="0"/>
          <a:chOff x="0" y="0"/>
          <a:chExt cx="0" cy="0"/>
        </a:xfrm>
      </p:grpSpPr>
      <p:sp>
        <p:nvSpPr>
          <p:cNvPr id="294" name="Google Shape;294;p23"/>
          <p:cNvSpPr txBox="1"/>
          <p:nvPr/>
        </p:nvSpPr>
        <p:spPr>
          <a:xfrm>
            <a:off x="1054476" y="1203329"/>
            <a:ext cx="149289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Bitcoin Volatility*</a:t>
            </a:r>
            <a:endParaRPr b="0" i="0" sz="1400" u="none" cap="none" strike="noStrike">
              <a:solidFill>
                <a:srgbClr val="000000"/>
              </a:solidFill>
              <a:latin typeface="Arial"/>
              <a:ea typeface="Arial"/>
              <a:cs typeface="Arial"/>
              <a:sym typeface="Arial"/>
            </a:endParaRPr>
          </a:p>
        </p:txBody>
      </p:sp>
      <p:cxnSp>
        <p:nvCxnSpPr>
          <p:cNvPr id="295" name="Google Shape;295;p23"/>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96" name="Google Shape;296;p23"/>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97" name="Google Shape;297;p23"/>
          <p:cNvGrpSpPr/>
          <p:nvPr/>
        </p:nvGrpSpPr>
        <p:grpSpPr>
          <a:xfrm>
            <a:off x="4762" y="-115438"/>
            <a:ext cx="3085741" cy="3195091"/>
            <a:chOff x="0" y="-28575"/>
            <a:chExt cx="812700" cy="841500"/>
          </a:xfrm>
        </p:grpSpPr>
        <p:sp>
          <p:nvSpPr>
            <p:cNvPr id="298" name="Google Shape;298;p23"/>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99" name="Google Shape;299;p23"/>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of blue lines&#10;&#10;Description automatically generated" id="300" name="Google Shape;300;p23"/>
          <p:cNvPicPr preferRelativeResize="0"/>
          <p:nvPr/>
        </p:nvPicPr>
        <p:blipFill rotWithShape="1">
          <a:blip r:embed="rId3">
            <a:alphaModFix/>
          </a:blip>
          <a:srcRect b="0" l="0" r="0" t="0"/>
          <a:stretch/>
        </p:blipFill>
        <p:spPr>
          <a:xfrm>
            <a:off x="8438176" y="2167250"/>
            <a:ext cx="9240975" cy="7627625"/>
          </a:xfrm>
          <a:prstGeom prst="rect">
            <a:avLst/>
          </a:prstGeom>
          <a:noFill/>
          <a:ln>
            <a:noFill/>
          </a:ln>
        </p:spPr>
      </p:pic>
      <p:sp>
        <p:nvSpPr>
          <p:cNvPr id="301" name="Google Shape;301;p23"/>
          <p:cNvSpPr txBox="1"/>
          <p:nvPr/>
        </p:nvSpPr>
        <p:spPr>
          <a:xfrm>
            <a:off x="1076799" y="9794875"/>
            <a:ext cx="42441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lang="en-US" sz="2399">
                <a:solidFill>
                  <a:srgbClr val="2D2D2D"/>
                </a:solidFill>
                <a:latin typeface="Quicksand"/>
                <a:ea typeface="Quicksand"/>
                <a:cs typeface="Quicksand"/>
                <a:sym typeface="Quicksand"/>
              </a:rPr>
              <a:t>Volatility*: Standard Deviation</a:t>
            </a:r>
            <a:endParaRPr b="0" i="0" sz="1400" u="none" cap="none" strike="noStrike">
              <a:solidFill>
                <a:srgbClr val="000000"/>
              </a:solidFill>
              <a:latin typeface="Arial"/>
              <a:ea typeface="Arial"/>
              <a:cs typeface="Arial"/>
              <a:sym typeface="Arial"/>
            </a:endParaRPr>
          </a:p>
        </p:txBody>
      </p:sp>
      <p:sp>
        <p:nvSpPr>
          <p:cNvPr id="302" name="Google Shape;302;p23"/>
          <p:cNvSpPr txBox="1"/>
          <p:nvPr/>
        </p:nvSpPr>
        <p:spPr>
          <a:xfrm>
            <a:off x="2055750" y="3456191"/>
            <a:ext cx="4578000" cy="47898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1" lang="en-US" sz="2450">
                <a:solidFill>
                  <a:srgbClr val="2D2D2D"/>
                </a:solidFill>
                <a:latin typeface="Quicksand"/>
                <a:ea typeface="Quicksand"/>
                <a:cs typeface="Quicksand"/>
                <a:sym typeface="Quicksand"/>
              </a:rPr>
              <a:t>High risk, high reward.</a:t>
            </a:r>
            <a:endParaRPr b="1" sz="2450">
              <a:solidFill>
                <a:srgbClr val="2D2D2D"/>
              </a:solidFill>
              <a:latin typeface="Quicksand"/>
              <a:ea typeface="Quicksand"/>
              <a:cs typeface="Quicksand"/>
              <a:sym typeface="Quicksand"/>
            </a:endParaRPr>
          </a:p>
          <a:p>
            <a:pPr indent="0" lvl="0" marL="0" marR="0" rtl="0" algn="l">
              <a:lnSpc>
                <a:spcPct val="130011"/>
              </a:lnSpc>
              <a:spcBef>
                <a:spcPts val="0"/>
              </a:spcBef>
              <a:spcAft>
                <a:spcPts val="0"/>
              </a:spcAft>
              <a:buNone/>
            </a:pPr>
            <a:r>
              <a:rPr lang="en-US" sz="2450">
                <a:solidFill>
                  <a:srgbClr val="2D2D2D"/>
                </a:solidFill>
                <a:latin typeface="Quicksand"/>
                <a:ea typeface="Quicksand"/>
                <a:cs typeface="Quicksand"/>
                <a:sym typeface="Quicksand"/>
              </a:rPr>
              <a:t>Bitcoin is a very volatile asset, and can experience sudden (and sometimes) extreme fluctuations. However, while the volatility of this asset isn’t expected to improve, Bitcoin is expected to rise in 2025, as demonstrated in the previous graph.</a:t>
            </a:r>
            <a:endParaRPr sz="2450">
              <a:solidFill>
                <a:srgbClr val="2D2D2D"/>
              </a:solidFill>
              <a:latin typeface="Quicksand"/>
              <a:ea typeface="Quicksand"/>
              <a:cs typeface="Quicksand"/>
              <a:sym typeface="Quicksand"/>
            </a:endParaRPr>
          </a:p>
        </p:txBody>
      </p:sp>
      <p:sp>
        <p:nvSpPr>
          <p:cNvPr id="303" name="Google Shape;303;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7" name="Shape 307"/>
        <p:cNvGrpSpPr/>
        <p:nvPr/>
      </p:nvGrpSpPr>
      <p:grpSpPr>
        <a:xfrm>
          <a:off x="0" y="0"/>
          <a:ext cx="0" cy="0"/>
          <a:chOff x="0" y="0"/>
          <a:chExt cx="0" cy="0"/>
        </a:xfrm>
      </p:grpSpPr>
      <p:sp>
        <p:nvSpPr>
          <p:cNvPr id="308" name="Google Shape;308;p24"/>
          <p:cNvSpPr txBox="1"/>
          <p:nvPr/>
        </p:nvSpPr>
        <p:spPr>
          <a:xfrm>
            <a:off x="1054476" y="1203329"/>
            <a:ext cx="155112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Bitcoin Volatility</a:t>
            </a:r>
            <a:r>
              <a:rPr lang="en-US" sz="7500">
                <a:solidFill>
                  <a:srgbClr val="2D2D2D"/>
                </a:solidFill>
                <a:latin typeface="Staatliches"/>
                <a:ea typeface="Staatliches"/>
                <a:cs typeface="Staatliches"/>
                <a:sym typeface="Staatliches"/>
              </a:rPr>
              <a:t>: Average True Range (ATR)</a:t>
            </a:r>
            <a:endParaRPr b="0" i="0" sz="1400" u="none" cap="none" strike="noStrike">
              <a:solidFill>
                <a:srgbClr val="000000"/>
              </a:solidFill>
              <a:latin typeface="Arial"/>
              <a:ea typeface="Arial"/>
              <a:cs typeface="Arial"/>
              <a:sym typeface="Arial"/>
            </a:endParaRPr>
          </a:p>
        </p:txBody>
      </p:sp>
      <p:cxnSp>
        <p:nvCxnSpPr>
          <p:cNvPr id="309" name="Google Shape;309;p24"/>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10" name="Google Shape;310;p24"/>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11" name="Google Shape;311;p24"/>
          <p:cNvGrpSpPr/>
          <p:nvPr/>
        </p:nvGrpSpPr>
        <p:grpSpPr>
          <a:xfrm>
            <a:off x="4762" y="-115438"/>
            <a:ext cx="3085741" cy="3195091"/>
            <a:chOff x="0" y="-28575"/>
            <a:chExt cx="812700" cy="841500"/>
          </a:xfrm>
        </p:grpSpPr>
        <p:sp>
          <p:nvSpPr>
            <p:cNvPr id="312" name="Google Shape;312;p24"/>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13" name="Google Shape;313;p24"/>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4" name="Google Shape;314;p24"/>
          <p:cNvSpPr txBox="1"/>
          <p:nvPr/>
        </p:nvSpPr>
        <p:spPr>
          <a:xfrm>
            <a:off x="1235000" y="3798362"/>
            <a:ext cx="4101600" cy="39900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lang="en-US" sz="2400">
                <a:solidFill>
                  <a:srgbClr val="2D2D2D"/>
                </a:solidFill>
                <a:latin typeface="Quicksand Medium"/>
                <a:ea typeface="Quicksand Medium"/>
                <a:cs typeface="Quicksand Medium"/>
                <a:sym typeface="Quicksand Medium"/>
              </a:rPr>
              <a:t>The average true range (ATR) is a price volatility indicator showing the average price variation of assets within a given time period. Investors can use the indicator to determine the best time for trading.</a:t>
            </a:r>
            <a:endParaRPr sz="2400">
              <a:solidFill>
                <a:srgbClr val="2D2D2D"/>
              </a:solidFill>
              <a:latin typeface="Quicksand Medium"/>
              <a:ea typeface="Quicksand Medium"/>
              <a:cs typeface="Quicksand Medium"/>
              <a:sym typeface="Quicksand Medium"/>
            </a:endParaRPr>
          </a:p>
        </p:txBody>
      </p:sp>
      <p:pic>
        <p:nvPicPr>
          <p:cNvPr id="315" name="Google Shape;315;p24" title="BitcoinATR.png"/>
          <p:cNvPicPr preferRelativeResize="0"/>
          <p:nvPr/>
        </p:nvPicPr>
        <p:blipFill>
          <a:blip r:embed="rId3">
            <a:alphaModFix/>
          </a:blip>
          <a:stretch>
            <a:fillRect/>
          </a:stretch>
        </p:blipFill>
        <p:spPr>
          <a:xfrm>
            <a:off x="5515725" y="3079650"/>
            <a:ext cx="12387650" cy="5427425"/>
          </a:xfrm>
          <a:prstGeom prst="rect">
            <a:avLst/>
          </a:prstGeom>
          <a:noFill/>
          <a:ln>
            <a:noFill/>
          </a:ln>
        </p:spPr>
      </p:pic>
      <p:sp>
        <p:nvSpPr>
          <p:cNvPr id="316" name="Google Shape;316;p24"/>
          <p:cNvSpPr txBox="1"/>
          <p:nvPr>
            <p:ph idx="12" type="sldNum"/>
          </p:nvPr>
        </p:nvSpPr>
        <p:spPr>
          <a:xfrm>
            <a:off x="6553200" y="61967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20" name="Shape 320"/>
        <p:cNvGrpSpPr/>
        <p:nvPr/>
      </p:nvGrpSpPr>
      <p:grpSpPr>
        <a:xfrm>
          <a:off x="0" y="0"/>
          <a:ext cx="0" cy="0"/>
          <a:chOff x="0" y="0"/>
          <a:chExt cx="0" cy="0"/>
        </a:xfrm>
      </p:grpSpPr>
      <p:sp>
        <p:nvSpPr>
          <p:cNvPr id="321" name="Google Shape;321;p25"/>
          <p:cNvSpPr txBox="1"/>
          <p:nvPr/>
        </p:nvSpPr>
        <p:spPr>
          <a:xfrm>
            <a:off x="1097418" y="1087806"/>
            <a:ext cx="139587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S&amp;P 500 </a:t>
            </a:r>
            <a:r>
              <a:rPr lang="en-US" sz="7500">
                <a:solidFill>
                  <a:srgbClr val="2D2D2D"/>
                </a:solidFill>
                <a:latin typeface="Staatliches"/>
                <a:ea typeface="Staatliches"/>
                <a:cs typeface="Staatliches"/>
                <a:sym typeface="Staatliches"/>
              </a:rPr>
              <a:t>Performance and </a:t>
            </a:r>
            <a:r>
              <a:rPr b="0" i="0" lang="en-US" sz="7500" u="none" cap="none" strike="noStrike">
                <a:solidFill>
                  <a:srgbClr val="2D2D2D"/>
                </a:solidFill>
                <a:latin typeface="Staatliches"/>
                <a:ea typeface="Staatliches"/>
                <a:cs typeface="Staatliches"/>
                <a:sym typeface="Staatliches"/>
              </a:rPr>
              <a:t>Forecast</a:t>
            </a:r>
            <a:endParaRPr b="0" i="0" sz="1400" u="none" cap="none" strike="noStrike">
              <a:solidFill>
                <a:srgbClr val="000000"/>
              </a:solidFill>
              <a:latin typeface="Arial"/>
              <a:ea typeface="Arial"/>
              <a:cs typeface="Arial"/>
              <a:sym typeface="Arial"/>
            </a:endParaRPr>
          </a:p>
        </p:txBody>
      </p:sp>
      <p:cxnSp>
        <p:nvCxnSpPr>
          <p:cNvPr id="322" name="Google Shape;322;p25"/>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23" name="Google Shape;323;p25"/>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24" name="Google Shape;324;p25"/>
          <p:cNvGrpSpPr/>
          <p:nvPr/>
        </p:nvGrpSpPr>
        <p:grpSpPr>
          <a:xfrm>
            <a:off x="4762" y="-115438"/>
            <a:ext cx="3085741" cy="3195091"/>
            <a:chOff x="0" y="-28575"/>
            <a:chExt cx="812700" cy="841500"/>
          </a:xfrm>
        </p:grpSpPr>
        <p:sp>
          <p:nvSpPr>
            <p:cNvPr id="325" name="Google Shape;325;p25"/>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26" name="Google Shape;326;p25"/>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with blue lines and white text&#10;&#10;Description automatically generated" id="327" name="Google Shape;327;p25"/>
          <p:cNvPicPr preferRelativeResize="0"/>
          <p:nvPr/>
        </p:nvPicPr>
        <p:blipFill rotWithShape="1">
          <a:blip r:embed="rId3">
            <a:alphaModFix/>
          </a:blip>
          <a:srcRect b="0" l="0" r="0" t="0"/>
          <a:stretch/>
        </p:blipFill>
        <p:spPr>
          <a:xfrm>
            <a:off x="7931125" y="2430550"/>
            <a:ext cx="9738859" cy="7459350"/>
          </a:xfrm>
          <a:prstGeom prst="rect">
            <a:avLst/>
          </a:prstGeom>
          <a:noFill/>
          <a:ln>
            <a:noFill/>
          </a:ln>
        </p:spPr>
      </p:pic>
      <p:sp>
        <p:nvSpPr>
          <p:cNvPr id="328" name="Google Shape;328;p25"/>
          <p:cNvSpPr txBox="1"/>
          <p:nvPr/>
        </p:nvSpPr>
        <p:spPr>
          <a:xfrm>
            <a:off x="1684825" y="5735425"/>
            <a:ext cx="4578000" cy="8496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00">
                <a:solidFill>
                  <a:srgbClr val="2D2D2D"/>
                </a:solidFill>
                <a:latin typeface="Quicksand"/>
                <a:ea typeface="Quicksand"/>
                <a:cs typeface="Quicksand"/>
                <a:sym typeface="Quicksand"/>
              </a:rPr>
              <a:t>The </a:t>
            </a:r>
            <a:r>
              <a:rPr lang="en-US" sz="2400">
                <a:solidFill>
                  <a:srgbClr val="2D2D2D"/>
                </a:solidFill>
                <a:latin typeface="Quicksand"/>
                <a:ea typeface="Quicksand"/>
                <a:cs typeface="Quicksand"/>
                <a:sym typeface="Quicksand"/>
              </a:rPr>
              <a:t>S&amp;P 500</a:t>
            </a:r>
            <a:r>
              <a:rPr lang="en-US" sz="2400">
                <a:solidFill>
                  <a:srgbClr val="2D2D2D"/>
                </a:solidFill>
                <a:latin typeface="Quicksand"/>
                <a:ea typeface="Quicksand"/>
                <a:cs typeface="Quicksand"/>
                <a:sym typeface="Quicksand"/>
              </a:rPr>
              <a:t> index price is expected to rise in 2025.</a:t>
            </a:r>
            <a:endParaRPr sz="2400"/>
          </a:p>
        </p:txBody>
      </p:sp>
      <p:sp>
        <p:nvSpPr>
          <p:cNvPr id="329" name="Google Shape;329;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33" name="Shape 333"/>
        <p:cNvGrpSpPr/>
        <p:nvPr/>
      </p:nvGrpSpPr>
      <p:grpSpPr>
        <a:xfrm>
          <a:off x="0" y="0"/>
          <a:ext cx="0" cy="0"/>
          <a:chOff x="0" y="0"/>
          <a:chExt cx="0" cy="0"/>
        </a:xfrm>
      </p:grpSpPr>
      <p:sp>
        <p:nvSpPr>
          <p:cNvPr id="334" name="Google Shape;334;p26"/>
          <p:cNvSpPr txBox="1"/>
          <p:nvPr/>
        </p:nvSpPr>
        <p:spPr>
          <a:xfrm>
            <a:off x="1097418" y="1087806"/>
            <a:ext cx="150714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S&amp;P 500 Volatility* and Forecast</a:t>
            </a:r>
            <a:endParaRPr b="0" i="0" sz="1400" u="none" cap="none" strike="noStrike">
              <a:solidFill>
                <a:srgbClr val="000000"/>
              </a:solidFill>
              <a:latin typeface="Arial"/>
              <a:ea typeface="Arial"/>
              <a:cs typeface="Arial"/>
              <a:sym typeface="Arial"/>
            </a:endParaRPr>
          </a:p>
        </p:txBody>
      </p:sp>
      <p:cxnSp>
        <p:nvCxnSpPr>
          <p:cNvPr id="335" name="Google Shape;335;p26"/>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36" name="Google Shape;336;p26"/>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37" name="Google Shape;337;p26"/>
          <p:cNvGrpSpPr/>
          <p:nvPr/>
        </p:nvGrpSpPr>
        <p:grpSpPr>
          <a:xfrm>
            <a:off x="4762" y="-115438"/>
            <a:ext cx="3085741" cy="3195091"/>
            <a:chOff x="0" y="-28575"/>
            <a:chExt cx="812700" cy="841500"/>
          </a:xfrm>
        </p:grpSpPr>
        <p:sp>
          <p:nvSpPr>
            <p:cNvPr id="338" name="Google Shape;338;p26"/>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39" name="Google Shape;339;p26"/>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of blue lines&#10;&#10;Description automatically generated" id="340" name="Google Shape;340;p26"/>
          <p:cNvPicPr preferRelativeResize="0"/>
          <p:nvPr/>
        </p:nvPicPr>
        <p:blipFill rotWithShape="1">
          <a:blip r:embed="rId3">
            <a:alphaModFix/>
          </a:blip>
          <a:srcRect b="0" l="0" r="0" t="0"/>
          <a:stretch/>
        </p:blipFill>
        <p:spPr>
          <a:xfrm>
            <a:off x="8747850" y="2437275"/>
            <a:ext cx="8858850" cy="7357600"/>
          </a:xfrm>
          <a:prstGeom prst="rect">
            <a:avLst/>
          </a:prstGeom>
          <a:noFill/>
          <a:ln>
            <a:noFill/>
          </a:ln>
        </p:spPr>
      </p:pic>
      <p:sp>
        <p:nvSpPr>
          <p:cNvPr id="341" name="Google Shape;341;p26"/>
          <p:cNvSpPr txBox="1"/>
          <p:nvPr/>
        </p:nvSpPr>
        <p:spPr>
          <a:xfrm>
            <a:off x="1750950" y="4873450"/>
            <a:ext cx="4578000" cy="2338200"/>
          </a:xfrm>
          <a:prstGeom prst="rect">
            <a:avLst/>
          </a:prstGeom>
          <a:noFill/>
          <a:ln>
            <a:noFill/>
          </a:ln>
        </p:spPr>
        <p:txBody>
          <a:bodyPr anchorCtr="0" anchor="t" bIns="0" lIns="0" spcFirstLastPara="1" rIns="0" wrap="square" tIns="0">
            <a:spAutoFit/>
          </a:bodyPr>
          <a:lstStyle/>
          <a:p>
            <a:pPr indent="0" lvl="0" marL="0" rtl="0" algn="l">
              <a:lnSpc>
                <a:spcPct val="130011"/>
              </a:lnSpc>
              <a:spcBef>
                <a:spcPts val="0"/>
              </a:spcBef>
              <a:spcAft>
                <a:spcPts val="0"/>
              </a:spcAft>
              <a:buClr>
                <a:schemeClr val="dk1"/>
              </a:buClr>
              <a:buFont typeface="Arial"/>
              <a:buNone/>
            </a:pPr>
            <a:r>
              <a:rPr lang="en-US" sz="2450">
                <a:solidFill>
                  <a:srgbClr val="2D2D2D"/>
                </a:solidFill>
                <a:latin typeface="Quicksand"/>
                <a:ea typeface="Quicksand"/>
                <a:cs typeface="Quicksand"/>
                <a:sym typeface="Quicksand"/>
              </a:rPr>
              <a:t>The </a:t>
            </a:r>
            <a:r>
              <a:rPr lang="en-US" sz="2450">
                <a:solidFill>
                  <a:srgbClr val="2D2D2D"/>
                </a:solidFill>
                <a:latin typeface="Quicksand"/>
                <a:ea typeface="Quicksand"/>
                <a:cs typeface="Quicksand"/>
                <a:sym typeface="Quicksand"/>
              </a:rPr>
              <a:t>S&amp;P 500 generally experienced moderate volatility, until 2024. It appears that the volatility is expected to continue in 2025.</a:t>
            </a:r>
            <a:endParaRPr/>
          </a:p>
        </p:txBody>
      </p:sp>
      <p:sp>
        <p:nvSpPr>
          <p:cNvPr id="342" name="Google Shape;342;p26"/>
          <p:cNvSpPr txBox="1"/>
          <p:nvPr/>
        </p:nvSpPr>
        <p:spPr>
          <a:xfrm>
            <a:off x="1076799" y="9794875"/>
            <a:ext cx="42441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lang="en-US" sz="2399">
                <a:solidFill>
                  <a:srgbClr val="2D2D2D"/>
                </a:solidFill>
                <a:latin typeface="Quicksand"/>
                <a:ea typeface="Quicksand"/>
                <a:cs typeface="Quicksand"/>
                <a:sym typeface="Quicksand"/>
              </a:rPr>
              <a:t>Volatility*: Standard Deviation</a:t>
            </a:r>
            <a:endParaRPr b="0" i="0" sz="1400" u="none" cap="none" strike="noStrike">
              <a:solidFill>
                <a:srgbClr val="000000"/>
              </a:solidFill>
              <a:latin typeface="Arial"/>
              <a:ea typeface="Arial"/>
              <a:cs typeface="Arial"/>
              <a:sym typeface="Arial"/>
            </a:endParaRPr>
          </a:p>
        </p:txBody>
      </p:sp>
      <p:sp>
        <p:nvSpPr>
          <p:cNvPr id="343" name="Google Shape;343;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47" name="Shape 347"/>
        <p:cNvGrpSpPr/>
        <p:nvPr/>
      </p:nvGrpSpPr>
      <p:grpSpPr>
        <a:xfrm>
          <a:off x="0" y="0"/>
          <a:ext cx="0" cy="0"/>
          <a:chOff x="0" y="0"/>
          <a:chExt cx="0" cy="0"/>
        </a:xfrm>
      </p:grpSpPr>
      <p:sp>
        <p:nvSpPr>
          <p:cNvPr id="348" name="Google Shape;348;p27"/>
          <p:cNvSpPr txBox="1"/>
          <p:nvPr/>
        </p:nvSpPr>
        <p:spPr>
          <a:xfrm>
            <a:off x="1097418" y="1087806"/>
            <a:ext cx="139587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S&amp;P 500 Volatility and Forecast: ATR</a:t>
            </a:r>
            <a:endParaRPr b="0" i="0" sz="1400" u="none" cap="none" strike="noStrike">
              <a:solidFill>
                <a:srgbClr val="000000"/>
              </a:solidFill>
              <a:latin typeface="Arial"/>
              <a:ea typeface="Arial"/>
              <a:cs typeface="Arial"/>
              <a:sym typeface="Arial"/>
            </a:endParaRPr>
          </a:p>
        </p:txBody>
      </p:sp>
      <p:cxnSp>
        <p:nvCxnSpPr>
          <p:cNvPr id="349" name="Google Shape;349;p27"/>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50" name="Google Shape;350;p27"/>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51" name="Google Shape;351;p27"/>
          <p:cNvGrpSpPr/>
          <p:nvPr/>
        </p:nvGrpSpPr>
        <p:grpSpPr>
          <a:xfrm>
            <a:off x="4762" y="-115438"/>
            <a:ext cx="3085741" cy="3195091"/>
            <a:chOff x="0" y="-28575"/>
            <a:chExt cx="812700" cy="841500"/>
          </a:xfrm>
        </p:grpSpPr>
        <p:sp>
          <p:nvSpPr>
            <p:cNvPr id="352" name="Google Shape;352;p27"/>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53" name="Google Shape;353;p27"/>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54" name="Google Shape;354;p27" title="SP500ATR.png"/>
          <p:cNvPicPr preferRelativeResize="0"/>
          <p:nvPr/>
        </p:nvPicPr>
        <p:blipFill>
          <a:blip r:embed="rId3">
            <a:alphaModFix/>
          </a:blip>
          <a:stretch>
            <a:fillRect/>
          </a:stretch>
        </p:blipFill>
        <p:spPr>
          <a:xfrm>
            <a:off x="4882825" y="3724450"/>
            <a:ext cx="13156599" cy="5220350"/>
          </a:xfrm>
          <a:prstGeom prst="rect">
            <a:avLst/>
          </a:prstGeom>
          <a:noFill/>
          <a:ln>
            <a:noFill/>
          </a:ln>
        </p:spPr>
      </p:pic>
      <p:sp>
        <p:nvSpPr>
          <p:cNvPr id="355" name="Google Shape;355;p27"/>
          <p:cNvSpPr txBox="1"/>
          <p:nvPr/>
        </p:nvSpPr>
        <p:spPr>
          <a:xfrm>
            <a:off x="1427075" y="3822275"/>
            <a:ext cx="3212100" cy="50247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SzPts val="1100"/>
              <a:buNone/>
            </a:pPr>
            <a:r>
              <a:rPr lang="en-US" sz="2400">
                <a:solidFill>
                  <a:srgbClr val="2D2D2D"/>
                </a:solidFill>
                <a:latin typeface="Quicksand Medium"/>
                <a:ea typeface="Quicksand Medium"/>
                <a:cs typeface="Quicksand Medium"/>
                <a:sym typeface="Quicksand Medium"/>
              </a:rPr>
              <a:t>The average true range (ATR) is a price volatility indicator showing the average price variation of assets within a given time period. Investors can use the indicator to determine the best time for trading.</a:t>
            </a:r>
            <a:endParaRPr sz="2400">
              <a:solidFill>
                <a:srgbClr val="2D2D2D"/>
              </a:solidFill>
              <a:latin typeface="Quicksand Medium"/>
              <a:ea typeface="Quicksand Medium"/>
              <a:cs typeface="Quicksand Medium"/>
              <a:sym typeface="Quicksand Medium"/>
            </a:endParaRPr>
          </a:p>
        </p:txBody>
      </p:sp>
      <p:sp>
        <p:nvSpPr>
          <p:cNvPr id="356" name="Google Shape;356;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60" name="Shape 360"/>
        <p:cNvGrpSpPr/>
        <p:nvPr/>
      </p:nvGrpSpPr>
      <p:grpSpPr>
        <a:xfrm>
          <a:off x="0" y="0"/>
          <a:ext cx="0" cy="0"/>
          <a:chOff x="0" y="0"/>
          <a:chExt cx="0" cy="0"/>
        </a:xfrm>
      </p:grpSpPr>
      <p:sp>
        <p:nvSpPr>
          <p:cNvPr id="361" name="Google Shape;361;p28"/>
          <p:cNvSpPr txBox="1"/>
          <p:nvPr/>
        </p:nvSpPr>
        <p:spPr>
          <a:xfrm>
            <a:off x="1125152" y="1160135"/>
            <a:ext cx="129270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Gold </a:t>
            </a:r>
            <a:r>
              <a:rPr lang="en-US" sz="7500">
                <a:solidFill>
                  <a:srgbClr val="2D2D2D"/>
                </a:solidFill>
                <a:latin typeface="Staatliches"/>
                <a:ea typeface="Staatliches"/>
                <a:cs typeface="Staatliches"/>
                <a:sym typeface="Staatliches"/>
              </a:rPr>
              <a:t>prices </a:t>
            </a:r>
            <a:r>
              <a:rPr b="0" i="0" lang="en-US" sz="7500" u="none" cap="none" strike="noStrike">
                <a:solidFill>
                  <a:srgbClr val="2D2D2D"/>
                </a:solidFill>
                <a:latin typeface="Staatliches"/>
                <a:ea typeface="Staatliches"/>
                <a:cs typeface="Staatliches"/>
                <a:sym typeface="Staatliches"/>
              </a:rPr>
              <a:t>and Forecast</a:t>
            </a:r>
            <a:endParaRPr b="0" i="0" sz="1400" u="none" cap="none" strike="noStrike">
              <a:solidFill>
                <a:srgbClr val="000000"/>
              </a:solidFill>
              <a:latin typeface="Arial"/>
              <a:ea typeface="Arial"/>
              <a:cs typeface="Arial"/>
              <a:sym typeface="Arial"/>
            </a:endParaRPr>
          </a:p>
        </p:txBody>
      </p:sp>
      <p:cxnSp>
        <p:nvCxnSpPr>
          <p:cNvPr id="362" name="Google Shape;362;p28"/>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63" name="Google Shape;363;p28"/>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64" name="Google Shape;364;p28"/>
          <p:cNvGrpSpPr/>
          <p:nvPr/>
        </p:nvGrpSpPr>
        <p:grpSpPr>
          <a:xfrm>
            <a:off x="4762" y="-115438"/>
            <a:ext cx="3085741" cy="3195091"/>
            <a:chOff x="0" y="-28575"/>
            <a:chExt cx="812700" cy="841500"/>
          </a:xfrm>
        </p:grpSpPr>
        <p:sp>
          <p:nvSpPr>
            <p:cNvPr id="365" name="Google Shape;365;p28"/>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66" name="Google Shape;366;p28"/>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with numbers and lines&#10;&#10;Description automatically generated" id="367" name="Google Shape;367;p28"/>
          <p:cNvPicPr preferRelativeResize="0"/>
          <p:nvPr/>
        </p:nvPicPr>
        <p:blipFill rotWithShape="1">
          <a:blip r:embed="rId3">
            <a:alphaModFix/>
          </a:blip>
          <a:srcRect b="0" l="0" r="0" t="0"/>
          <a:stretch/>
        </p:blipFill>
        <p:spPr>
          <a:xfrm>
            <a:off x="8051851" y="2450674"/>
            <a:ext cx="9714676" cy="7309225"/>
          </a:xfrm>
          <a:prstGeom prst="rect">
            <a:avLst/>
          </a:prstGeom>
          <a:noFill/>
          <a:ln>
            <a:noFill/>
          </a:ln>
        </p:spPr>
      </p:pic>
      <p:sp>
        <p:nvSpPr>
          <p:cNvPr id="368" name="Google Shape;368;p28"/>
          <p:cNvSpPr txBox="1"/>
          <p:nvPr/>
        </p:nvSpPr>
        <p:spPr>
          <a:xfrm>
            <a:off x="1750950" y="4936200"/>
            <a:ext cx="4578000" cy="23382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lang="en-US" sz="2450">
                <a:solidFill>
                  <a:srgbClr val="2D2D2D"/>
                </a:solidFill>
                <a:latin typeface="Quicksand"/>
                <a:ea typeface="Quicksand"/>
                <a:cs typeface="Quicksand"/>
                <a:sym typeface="Quicksand"/>
              </a:rPr>
              <a:t>The price of Gold is expected to increase significantly in 2025. Note that the lower-end of the forecast predicts a more modest increase in price.</a:t>
            </a:r>
            <a:endParaRPr/>
          </a:p>
        </p:txBody>
      </p:sp>
      <p:sp>
        <p:nvSpPr>
          <p:cNvPr id="369" name="Google Shape;369;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73" name="Shape 373"/>
        <p:cNvGrpSpPr/>
        <p:nvPr/>
      </p:nvGrpSpPr>
      <p:grpSpPr>
        <a:xfrm>
          <a:off x="0" y="0"/>
          <a:ext cx="0" cy="0"/>
          <a:chOff x="0" y="0"/>
          <a:chExt cx="0" cy="0"/>
        </a:xfrm>
      </p:grpSpPr>
      <p:sp>
        <p:nvSpPr>
          <p:cNvPr id="374" name="Google Shape;374;p29"/>
          <p:cNvSpPr txBox="1"/>
          <p:nvPr/>
        </p:nvSpPr>
        <p:spPr>
          <a:xfrm>
            <a:off x="1125152" y="1160135"/>
            <a:ext cx="16472400" cy="1154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US" sz="7500">
                <a:solidFill>
                  <a:srgbClr val="2D2D2D"/>
                </a:solidFill>
                <a:latin typeface="Staatliches"/>
                <a:ea typeface="Staatliches"/>
                <a:cs typeface="Staatliches"/>
                <a:sym typeface="Staatliches"/>
              </a:rPr>
              <a:t>Gold Volatility* and Forecast</a:t>
            </a:r>
            <a:endParaRPr b="0" i="0" sz="1400" u="none" cap="none" strike="noStrike">
              <a:solidFill>
                <a:srgbClr val="000000"/>
              </a:solidFill>
              <a:latin typeface="Arial"/>
              <a:ea typeface="Arial"/>
              <a:cs typeface="Arial"/>
              <a:sym typeface="Arial"/>
            </a:endParaRPr>
          </a:p>
        </p:txBody>
      </p:sp>
      <p:cxnSp>
        <p:nvCxnSpPr>
          <p:cNvPr id="375" name="Google Shape;375;p29"/>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76" name="Google Shape;376;p29"/>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377" name="Google Shape;377;p29"/>
          <p:cNvGrpSpPr/>
          <p:nvPr/>
        </p:nvGrpSpPr>
        <p:grpSpPr>
          <a:xfrm>
            <a:off x="4762" y="-115438"/>
            <a:ext cx="3085741" cy="3195091"/>
            <a:chOff x="0" y="-28575"/>
            <a:chExt cx="812700" cy="841500"/>
          </a:xfrm>
        </p:grpSpPr>
        <p:sp>
          <p:nvSpPr>
            <p:cNvPr id="378" name="Google Shape;378;p29"/>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79" name="Google Shape;379;p29"/>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80" name="Google Shape;380;p29"/>
          <p:cNvPicPr preferRelativeResize="0"/>
          <p:nvPr/>
        </p:nvPicPr>
        <p:blipFill rotWithShape="1">
          <a:blip r:embed="rId3">
            <a:alphaModFix/>
          </a:blip>
          <a:srcRect b="0" l="0" r="0" t="0"/>
          <a:stretch/>
        </p:blipFill>
        <p:spPr>
          <a:xfrm>
            <a:off x="8783075" y="2538375"/>
            <a:ext cx="8814476" cy="7442150"/>
          </a:xfrm>
          <a:prstGeom prst="rect">
            <a:avLst/>
          </a:prstGeom>
          <a:noFill/>
          <a:ln>
            <a:noFill/>
          </a:ln>
        </p:spPr>
      </p:pic>
      <p:sp>
        <p:nvSpPr>
          <p:cNvPr id="381" name="Google Shape;381;p29"/>
          <p:cNvSpPr txBox="1"/>
          <p:nvPr/>
        </p:nvSpPr>
        <p:spPr>
          <a:xfrm>
            <a:off x="1076799" y="9794875"/>
            <a:ext cx="42441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lang="en-US" sz="2399">
                <a:solidFill>
                  <a:srgbClr val="2D2D2D"/>
                </a:solidFill>
                <a:latin typeface="Quicksand"/>
                <a:ea typeface="Quicksand"/>
                <a:cs typeface="Quicksand"/>
                <a:sym typeface="Quicksand"/>
              </a:rPr>
              <a:t>Volatility*: Standard Deviation</a:t>
            </a:r>
            <a:endParaRPr b="0" i="0" sz="1400" u="none" cap="none" strike="noStrike">
              <a:solidFill>
                <a:srgbClr val="000000"/>
              </a:solidFill>
              <a:latin typeface="Arial"/>
              <a:ea typeface="Arial"/>
              <a:cs typeface="Arial"/>
              <a:sym typeface="Arial"/>
            </a:endParaRPr>
          </a:p>
        </p:txBody>
      </p:sp>
      <p:sp>
        <p:nvSpPr>
          <p:cNvPr id="382" name="Google Shape;382;p29"/>
          <p:cNvSpPr txBox="1"/>
          <p:nvPr/>
        </p:nvSpPr>
        <p:spPr>
          <a:xfrm>
            <a:off x="1801500" y="5090350"/>
            <a:ext cx="4578000" cy="2338200"/>
          </a:xfrm>
          <a:prstGeom prst="rect">
            <a:avLst/>
          </a:prstGeom>
          <a:noFill/>
          <a:ln>
            <a:noFill/>
          </a:ln>
        </p:spPr>
        <p:txBody>
          <a:bodyPr anchorCtr="0" anchor="t" bIns="0" lIns="0" spcFirstLastPara="1" rIns="0" wrap="square" tIns="0">
            <a:spAutoFit/>
          </a:bodyPr>
          <a:lstStyle/>
          <a:p>
            <a:pPr indent="0" lvl="0" marL="0" rtl="0" algn="l">
              <a:lnSpc>
                <a:spcPct val="130011"/>
              </a:lnSpc>
              <a:spcBef>
                <a:spcPts val="0"/>
              </a:spcBef>
              <a:spcAft>
                <a:spcPts val="0"/>
              </a:spcAft>
              <a:buNone/>
            </a:pPr>
            <a:r>
              <a:rPr lang="en-US" sz="2450">
                <a:solidFill>
                  <a:srgbClr val="2D2D2D"/>
                </a:solidFill>
                <a:latin typeface="Quicksand"/>
                <a:ea typeface="Quicksand"/>
                <a:cs typeface="Quicksand"/>
                <a:sym typeface="Quicksand"/>
              </a:rPr>
              <a:t>Gold</a:t>
            </a:r>
            <a:r>
              <a:rPr lang="en-US" sz="2450">
                <a:solidFill>
                  <a:srgbClr val="2D2D2D"/>
                </a:solidFill>
                <a:latin typeface="Quicksand"/>
                <a:ea typeface="Quicksand"/>
                <a:cs typeface="Quicksand"/>
                <a:sym typeface="Quicksand"/>
              </a:rPr>
              <a:t> generally experiences moderate volatility. Note the sharp increase in volatility as COVID-19 emerged in the Americas.</a:t>
            </a:r>
            <a:endParaRPr/>
          </a:p>
        </p:txBody>
      </p:sp>
      <p:sp>
        <p:nvSpPr>
          <p:cNvPr id="383" name="Google Shape;383;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87" name="Shape 387"/>
        <p:cNvGrpSpPr/>
        <p:nvPr/>
      </p:nvGrpSpPr>
      <p:grpSpPr>
        <a:xfrm>
          <a:off x="0" y="0"/>
          <a:ext cx="0" cy="0"/>
          <a:chOff x="0" y="0"/>
          <a:chExt cx="0" cy="0"/>
        </a:xfrm>
      </p:grpSpPr>
      <p:sp>
        <p:nvSpPr>
          <p:cNvPr id="388" name="Google Shape;388;p30"/>
          <p:cNvSpPr txBox="1"/>
          <p:nvPr/>
        </p:nvSpPr>
        <p:spPr>
          <a:xfrm>
            <a:off x="1125152" y="1160135"/>
            <a:ext cx="129270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Gold Volatility and Forecast: ATR</a:t>
            </a:r>
            <a:endParaRPr b="0" i="0" sz="1400" u="none" cap="none" strike="noStrike">
              <a:solidFill>
                <a:srgbClr val="000000"/>
              </a:solidFill>
              <a:latin typeface="Arial"/>
              <a:ea typeface="Arial"/>
              <a:cs typeface="Arial"/>
              <a:sym typeface="Arial"/>
            </a:endParaRPr>
          </a:p>
        </p:txBody>
      </p:sp>
      <p:cxnSp>
        <p:nvCxnSpPr>
          <p:cNvPr id="389" name="Google Shape;389;p30"/>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90" name="Google Shape;390;p30"/>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391" name="Google Shape;391;p30"/>
          <p:cNvSpPr txBox="1"/>
          <p:nvPr/>
        </p:nvSpPr>
        <p:spPr>
          <a:xfrm>
            <a:off x="274730" y="116542"/>
            <a:ext cx="563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D9D9D9"/>
                </a:solidFill>
                <a:latin typeface="Staatliches"/>
                <a:ea typeface="Staatliches"/>
                <a:cs typeface="Staatliches"/>
                <a:sym typeface="Staatliches"/>
              </a:rPr>
              <a:t>0.</a:t>
            </a:r>
            <a:endParaRPr b="0" i="0" sz="1400" u="none" cap="none" strike="noStrike">
              <a:solidFill>
                <a:srgbClr val="000000"/>
              </a:solidFill>
              <a:latin typeface="Arial"/>
              <a:ea typeface="Arial"/>
              <a:cs typeface="Arial"/>
              <a:sym typeface="Arial"/>
            </a:endParaRPr>
          </a:p>
        </p:txBody>
      </p:sp>
      <p:pic>
        <p:nvPicPr>
          <p:cNvPr id="392" name="Google Shape;392;p30" title="GoldATR.png"/>
          <p:cNvPicPr preferRelativeResize="0"/>
          <p:nvPr/>
        </p:nvPicPr>
        <p:blipFill>
          <a:blip r:embed="rId3">
            <a:alphaModFix/>
          </a:blip>
          <a:stretch>
            <a:fillRect/>
          </a:stretch>
        </p:blipFill>
        <p:spPr>
          <a:xfrm>
            <a:off x="4487300" y="3530425"/>
            <a:ext cx="13405826" cy="4924900"/>
          </a:xfrm>
          <a:prstGeom prst="rect">
            <a:avLst/>
          </a:prstGeom>
          <a:noFill/>
          <a:ln>
            <a:noFill/>
          </a:ln>
        </p:spPr>
      </p:pic>
      <p:sp>
        <p:nvSpPr>
          <p:cNvPr id="393" name="Google Shape;393;p30"/>
          <p:cNvSpPr txBox="1"/>
          <p:nvPr/>
        </p:nvSpPr>
        <p:spPr>
          <a:xfrm>
            <a:off x="1367300" y="2963325"/>
            <a:ext cx="2938800" cy="60591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SzPts val="1100"/>
              <a:buNone/>
            </a:pPr>
            <a:r>
              <a:rPr lang="en-US" sz="2400">
                <a:solidFill>
                  <a:srgbClr val="2D2D2D"/>
                </a:solidFill>
                <a:latin typeface="Quicksand Medium"/>
                <a:ea typeface="Quicksand Medium"/>
                <a:cs typeface="Quicksand Medium"/>
                <a:sym typeface="Quicksand Medium"/>
              </a:rPr>
              <a:t>The average true range (ATR) is a price volatility indicator showing the average price variation of assets within a given time period. Investors can use the indicator to determine the best time for trading.</a:t>
            </a:r>
            <a:endParaRPr sz="2400">
              <a:solidFill>
                <a:srgbClr val="2D2D2D"/>
              </a:solidFill>
              <a:latin typeface="Quicksand Medium"/>
              <a:ea typeface="Quicksand Medium"/>
              <a:cs typeface="Quicksand Medium"/>
              <a:sym typeface="Quicksand Medium"/>
            </a:endParaRPr>
          </a:p>
        </p:txBody>
      </p:sp>
      <p:grpSp>
        <p:nvGrpSpPr>
          <p:cNvPr id="394" name="Google Shape;394;p30"/>
          <p:cNvGrpSpPr/>
          <p:nvPr/>
        </p:nvGrpSpPr>
        <p:grpSpPr>
          <a:xfrm>
            <a:off x="4762" y="-115438"/>
            <a:ext cx="3085741" cy="3195091"/>
            <a:chOff x="0" y="-28575"/>
            <a:chExt cx="812700" cy="841500"/>
          </a:xfrm>
        </p:grpSpPr>
        <p:sp>
          <p:nvSpPr>
            <p:cNvPr id="395" name="Google Shape;395;p30"/>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96" name="Google Shape;396;p30"/>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01" name="Shape 401"/>
        <p:cNvGrpSpPr/>
        <p:nvPr/>
      </p:nvGrpSpPr>
      <p:grpSpPr>
        <a:xfrm>
          <a:off x="0" y="0"/>
          <a:ext cx="0" cy="0"/>
          <a:chOff x="0" y="0"/>
          <a:chExt cx="0" cy="0"/>
        </a:xfrm>
      </p:grpSpPr>
      <p:sp>
        <p:nvSpPr>
          <p:cNvPr id="402" name="Google Shape;402;p31"/>
          <p:cNvSpPr txBox="1"/>
          <p:nvPr/>
        </p:nvSpPr>
        <p:spPr>
          <a:xfrm>
            <a:off x="1125152" y="1160135"/>
            <a:ext cx="129270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2D2D2D"/>
                </a:solidFill>
                <a:latin typeface="Staatliches"/>
                <a:ea typeface="Staatliches"/>
                <a:cs typeface="Staatliches"/>
                <a:sym typeface="Staatliches"/>
              </a:rPr>
              <a:t>Volatility: Beta</a:t>
            </a:r>
            <a:endParaRPr b="0" i="0" sz="1400" u="none" cap="none" strike="noStrike">
              <a:solidFill>
                <a:srgbClr val="000000"/>
              </a:solidFill>
              <a:latin typeface="Arial"/>
              <a:ea typeface="Arial"/>
              <a:cs typeface="Arial"/>
              <a:sym typeface="Arial"/>
            </a:endParaRPr>
          </a:p>
        </p:txBody>
      </p:sp>
      <p:cxnSp>
        <p:nvCxnSpPr>
          <p:cNvPr id="403" name="Google Shape;403;p31"/>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04" name="Google Shape;404;p31"/>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405" name="Google Shape;405;p31"/>
          <p:cNvGrpSpPr/>
          <p:nvPr/>
        </p:nvGrpSpPr>
        <p:grpSpPr>
          <a:xfrm>
            <a:off x="4762" y="-115438"/>
            <a:ext cx="3085741" cy="3195091"/>
            <a:chOff x="0" y="-28575"/>
            <a:chExt cx="812700" cy="841500"/>
          </a:xfrm>
        </p:grpSpPr>
        <p:sp>
          <p:nvSpPr>
            <p:cNvPr id="406" name="Google Shape;406;p31"/>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07" name="Google Shape;407;p31"/>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08" name="Google Shape;408;p31" title="Beta.png"/>
          <p:cNvPicPr preferRelativeResize="0"/>
          <p:nvPr/>
        </p:nvPicPr>
        <p:blipFill>
          <a:blip r:embed="rId3">
            <a:alphaModFix/>
          </a:blip>
          <a:stretch>
            <a:fillRect/>
          </a:stretch>
        </p:blipFill>
        <p:spPr>
          <a:xfrm>
            <a:off x="4488399" y="2792141"/>
            <a:ext cx="10252065" cy="6834710"/>
          </a:xfrm>
          <a:prstGeom prst="rect">
            <a:avLst/>
          </a:prstGeom>
          <a:noFill/>
          <a:ln>
            <a:noFill/>
          </a:ln>
        </p:spPr>
      </p:pic>
      <p:sp>
        <p:nvSpPr>
          <p:cNvPr id="409" name="Google Shape;409;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8" name="Shape 98"/>
        <p:cNvGrpSpPr/>
        <p:nvPr/>
      </p:nvGrpSpPr>
      <p:grpSpPr>
        <a:xfrm>
          <a:off x="0" y="0"/>
          <a:ext cx="0" cy="0"/>
          <a:chOff x="0" y="0"/>
          <a:chExt cx="0" cy="0"/>
        </a:xfrm>
      </p:grpSpPr>
      <p:grpSp>
        <p:nvGrpSpPr>
          <p:cNvPr id="99" name="Google Shape;99;p14"/>
          <p:cNvGrpSpPr/>
          <p:nvPr/>
        </p:nvGrpSpPr>
        <p:grpSpPr>
          <a:xfrm>
            <a:off x="3552310" y="3243352"/>
            <a:ext cx="11549197" cy="3336833"/>
            <a:chOff x="0" y="-28575"/>
            <a:chExt cx="2913080" cy="841657"/>
          </a:xfrm>
        </p:grpSpPr>
        <p:sp>
          <p:nvSpPr>
            <p:cNvPr id="100" name="Google Shape;100;p14"/>
            <p:cNvSpPr/>
            <p:nvPr/>
          </p:nvSpPr>
          <p:spPr>
            <a:xfrm>
              <a:off x="0" y="0"/>
              <a:ext cx="2913080" cy="813082"/>
            </a:xfrm>
            <a:custGeom>
              <a:rect b="b" l="l" r="r" t="t"/>
              <a:pathLst>
                <a:path extrusionOk="0" h="813082" w="2913080">
                  <a:moveTo>
                    <a:pt x="0" y="0"/>
                  </a:moveTo>
                  <a:lnTo>
                    <a:pt x="2913080" y="0"/>
                  </a:lnTo>
                  <a:lnTo>
                    <a:pt x="2913080" y="813082"/>
                  </a:lnTo>
                  <a:lnTo>
                    <a:pt x="0" y="813082"/>
                  </a:lnTo>
                  <a:close/>
                </a:path>
              </a:pathLst>
            </a:custGeom>
            <a:solidFill>
              <a:srgbClr val="000000">
                <a:alpha val="0"/>
              </a:srgbClr>
            </a:solidFill>
            <a:ln cap="flat" cmpd="sng" w="38100">
              <a:solidFill>
                <a:srgbClr val="2D2D2D"/>
              </a:solidFill>
              <a:prstDash val="solid"/>
              <a:round/>
              <a:headEnd len="sm" w="sm" type="none"/>
              <a:tailEnd len="sm" w="sm" type="none"/>
            </a:ln>
          </p:spPr>
        </p:sp>
        <p:sp>
          <p:nvSpPr>
            <p:cNvPr id="101" name="Google Shape;101;p14"/>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4"/>
          <p:cNvSpPr txBox="1"/>
          <p:nvPr/>
        </p:nvSpPr>
        <p:spPr>
          <a:xfrm>
            <a:off x="3910160" y="3897729"/>
            <a:ext cx="10861200" cy="226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500">
                <a:solidFill>
                  <a:srgbClr val="2D2D2D"/>
                </a:solidFill>
                <a:latin typeface="Staatliches"/>
                <a:ea typeface="Staatliches"/>
                <a:cs typeface="Staatliches"/>
                <a:sym typeface="Staatliches"/>
              </a:rPr>
              <a:t>Our Mission Statement: </a:t>
            </a:r>
            <a:endParaRPr sz="7500">
              <a:solidFill>
                <a:srgbClr val="2D2D2D"/>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lang="en-US" sz="3600">
                <a:solidFill>
                  <a:srgbClr val="2D2D2D"/>
                </a:solidFill>
                <a:latin typeface="Staatliches"/>
                <a:ea typeface="Staatliches"/>
                <a:cs typeface="Staatliches"/>
                <a:sym typeface="Staatliches"/>
              </a:rPr>
              <a:t>To </a:t>
            </a:r>
            <a:r>
              <a:rPr b="0" i="0" lang="en-US" sz="3600" u="none" cap="none" strike="noStrike">
                <a:solidFill>
                  <a:srgbClr val="2D2D2D"/>
                </a:solidFill>
                <a:latin typeface="Staatliches"/>
                <a:ea typeface="Staatliches"/>
                <a:cs typeface="Staatliches"/>
                <a:sym typeface="Staatliches"/>
              </a:rPr>
              <a:t>Offer the best Investment </a:t>
            </a:r>
            <a:r>
              <a:rPr lang="en-US" sz="3600">
                <a:solidFill>
                  <a:srgbClr val="2D2D2D"/>
                </a:solidFill>
                <a:latin typeface="Staatliches"/>
                <a:ea typeface="Staatliches"/>
                <a:cs typeface="Staatliches"/>
                <a:sym typeface="Staatliches"/>
              </a:rPr>
              <a:t>advice and opportunities </a:t>
            </a:r>
            <a:r>
              <a:rPr b="0" i="0" lang="en-US" sz="3600" u="none" cap="none" strike="noStrike">
                <a:solidFill>
                  <a:srgbClr val="2D2D2D"/>
                </a:solidFill>
                <a:latin typeface="Staatliches"/>
                <a:ea typeface="Staatliches"/>
                <a:cs typeface="Staatliches"/>
                <a:sym typeface="Staatliches"/>
              </a:rPr>
              <a:t>for our </a:t>
            </a:r>
            <a:r>
              <a:rPr lang="en-US" sz="3600">
                <a:solidFill>
                  <a:srgbClr val="2D2D2D"/>
                </a:solidFill>
                <a:latin typeface="Staatliches"/>
                <a:ea typeface="Staatliches"/>
                <a:cs typeface="Staatliches"/>
                <a:sym typeface="Staatliches"/>
              </a:rPr>
              <a:t>Clients</a:t>
            </a:r>
            <a:r>
              <a:rPr b="0" i="0" lang="en-US" sz="3600" u="none" cap="none" strike="noStrike">
                <a:solidFill>
                  <a:srgbClr val="2D2D2D"/>
                </a:solidFill>
                <a:latin typeface="Staatliches"/>
                <a:ea typeface="Staatliches"/>
                <a:cs typeface="Staatliches"/>
                <a:sym typeface="Staatliches"/>
              </a:rPr>
              <a:t>!</a:t>
            </a:r>
            <a:endParaRPr b="0" i="0" sz="3600" u="none" cap="none" strike="noStrike">
              <a:solidFill>
                <a:srgbClr val="000000"/>
              </a:solidFill>
              <a:latin typeface="Arial"/>
              <a:ea typeface="Arial"/>
              <a:cs typeface="Arial"/>
              <a:sym typeface="Arial"/>
            </a:endParaRPr>
          </a:p>
        </p:txBody>
      </p:sp>
      <p:grpSp>
        <p:nvGrpSpPr>
          <p:cNvPr id="103" name="Google Shape;103;p14"/>
          <p:cNvGrpSpPr/>
          <p:nvPr/>
        </p:nvGrpSpPr>
        <p:grpSpPr>
          <a:xfrm>
            <a:off x="3552310" y="7812577"/>
            <a:ext cx="11549197" cy="3336211"/>
            <a:chOff x="0" y="-28575"/>
            <a:chExt cx="2913080" cy="841500"/>
          </a:xfrm>
        </p:grpSpPr>
        <p:sp>
          <p:nvSpPr>
            <p:cNvPr id="104" name="Google Shape;104;p14"/>
            <p:cNvSpPr/>
            <p:nvPr/>
          </p:nvSpPr>
          <p:spPr>
            <a:xfrm>
              <a:off x="0" y="0"/>
              <a:ext cx="2913080" cy="336083"/>
            </a:xfrm>
            <a:custGeom>
              <a:rect b="b" l="l" r="r" t="t"/>
              <a:pathLst>
                <a:path extrusionOk="0" h="336083" w="2913080">
                  <a:moveTo>
                    <a:pt x="0" y="0"/>
                  </a:moveTo>
                  <a:lnTo>
                    <a:pt x="2913080" y="0"/>
                  </a:lnTo>
                  <a:lnTo>
                    <a:pt x="2913080" y="336083"/>
                  </a:lnTo>
                  <a:lnTo>
                    <a:pt x="0" y="336083"/>
                  </a:lnTo>
                  <a:close/>
                </a:path>
              </a:pathLst>
            </a:custGeom>
            <a:solidFill>
              <a:srgbClr val="000000">
                <a:alpha val="0"/>
              </a:srgbClr>
            </a:solidFill>
            <a:ln cap="flat" cmpd="sng" w="38100">
              <a:solidFill>
                <a:srgbClr val="2D2D2D"/>
              </a:solidFill>
              <a:prstDash val="solid"/>
              <a:round/>
              <a:headEnd len="sm" w="sm" type="none"/>
              <a:tailEnd len="sm" w="sm" type="none"/>
            </a:ln>
          </p:spPr>
        </p:sp>
        <p:sp>
          <p:nvSpPr>
            <p:cNvPr id="105" name="Google Shape;105;p14"/>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06" name="Google Shape;106;p14"/>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107" name="Google Shape;107;p14"/>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108" name="Google Shape;108;p14"/>
          <p:cNvGrpSpPr/>
          <p:nvPr/>
        </p:nvGrpSpPr>
        <p:grpSpPr>
          <a:xfrm>
            <a:off x="-9525" y="-103051"/>
            <a:ext cx="3085741" cy="3195091"/>
            <a:chOff x="0" y="-28575"/>
            <a:chExt cx="812700" cy="841500"/>
          </a:xfrm>
        </p:grpSpPr>
        <p:sp>
          <p:nvSpPr>
            <p:cNvPr id="109" name="Google Shape;109;p14"/>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10" name="Google Shape;110;p14"/>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14"/>
          <p:cNvGrpSpPr/>
          <p:nvPr/>
        </p:nvGrpSpPr>
        <p:grpSpPr>
          <a:xfrm>
            <a:off x="2040632" y="1951621"/>
            <a:ext cx="2319731" cy="2319731"/>
            <a:chOff x="0" y="0"/>
            <a:chExt cx="812800" cy="812800"/>
          </a:xfrm>
        </p:grpSpPr>
        <p:sp>
          <p:nvSpPr>
            <p:cNvPr id="112" name="Google Shape;112;p14"/>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13" name="Google Shape;113;p14"/>
            <p:cNvSpPr txBox="1"/>
            <p:nvPr/>
          </p:nvSpPr>
          <p:spPr>
            <a:xfrm>
              <a:off x="139700" y="111125"/>
              <a:ext cx="533400" cy="5619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14" name="Google Shape;114;p14"/>
          <p:cNvPicPr preferRelativeResize="0"/>
          <p:nvPr/>
        </p:nvPicPr>
        <p:blipFill rotWithShape="1">
          <a:blip r:embed="rId3">
            <a:alphaModFix/>
          </a:blip>
          <a:srcRect b="0" l="0" r="0" t="0"/>
          <a:stretch/>
        </p:blipFill>
        <p:spPr>
          <a:xfrm>
            <a:off x="2544764" y="2518942"/>
            <a:ext cx="1311477" cy="1185097"/>
          </a:xfrm>
          <a:prstGeom prst="rect">
            <a:avLst/>
          </a:prstGeom>
          <a:noFill/>
          <a:ln>
            <a:noFill/>
          </a:ln>
        </p:spPr>
      </p:pic>
      <p:sp>
        <p:nvSpPr>
          <p:cNvPr id="115" name="Google Shape;115;p14"/>
          <p:cNvSpPr txBox="1"/>
          <p:nvPr/>
        </p:nvSpPr>
        <p:spPr>
          <a:xfrm>
            <a:off x="3555138" y="8146303"/>
            <a:ext cx="11184900" cy="8673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0" i="0" lang="en-US" sz="2450" u="none" cap="none" strike="noStrike">
                <a:solidFill>
                  <a:srgbClr val="2D2D2D"/>
                </a:solidFill>
                <a:latin typeface="Quicksand"/>
                <a:ea typeface="Quicksand"/>
                <a:cs typeface="Quicksand"/>
                <a:sym typeface="Quicksand"/>
              </a:rPr>
              <a:t>We</a:t>
            </a:r>
            <a:r>
              <a:rPr lang="en-US" sz="2450">
                <a:solidFill>
                  <a:srgbClr val="2D2D2D"/>
                </a:solidFill>
                <a:latin typeface="Quicksand"/>
                <a:ea typeface="Quicksand"/>
                <a:cs typeface="Quicksand"/>
                <a:sym typeface="Quicksand"/>
              </a:rPr>
              <a:t> offer </a:t>
            </a:r>
            <a:r>
              <a:rPr b="0" i="0" lang="en-US" sz="2450" u="none" cap="none" strike="noStrike">
                <a:solidFill>
                  <a:srgbClr val="2D2D2D"/>
                </a:solidFill>
                <a:latin typeface="Quicksand"/>
                <a:ea typeface="Quicksand"/>
                <a:cs typeface="Quicksand"/>
                <a:sym typeface="Quicksand"/>
              </a:rPr>
              <a:t>a unique value proposition to our clients </a:t>
            </a:r>
            <a:r>
              <a:rPr lang="en-US" sz="2450">
                <a:solidFill>
                  <a:srgbClr val="2D2D2D"/>
                </a:solidFill>
                <a:latin typeface="Quicksand"/>
                <a:ea typeface="Quicksand"/>
                <a:cs typeface="Quicksand"/>
                <a:sym typeface="Quicksand"/>
              </a:rPr>
              <a:t>by leveraging AI models to forecast the most probable future returns</a:t>
            </a:r>
            <a:r>
              <a:rPr b="0" i="0" lang="en-US" sz="2450" u="none" cap="none" strike="noStrike">
                <a:solidFill>
                  <a:srgbClr val="2D2D2D"/>
                </a:solidFill>
                <a:latin typeface="Quicksand"/>
                <a:ea typeface="Quicksand"/>
                <a:cs typeface="Quicksand"/>
                <a:sym typeface="Quicksand"/>
              </a:rPr>
              <a:t>.</a:t>
            </a:r>
            <a:endParaRPr b="0" i="0" sz="2450" u="none" cap="none" strike="noStrike">
              <a:solidFill>
                <a:srgbClr val="000000"/>
              </a:solidFill>
              <a:latin typeface="Arial"/>
              <a:ea typeface="Arial"/>
              <a:cs typeface="Arial"/>
              <a:sym typeface="Arial"/>
            </a:endParaRPr>
          </a:p>
        </p:txBody>
      </p:sp>
      <p:sp>
        <p:nvSpPr>
          <p:cNvPr id="116" name="Google Shape;116;p14"/>
          <p:cNvSpPr/>
          <p:nvPr/>
        </p:nvSpPr>
        <p:spPr>
          <a:xfrm>
            <a:off x="15721915" y="7231002"/>
            <a:ext cx="4828200" cy="18429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4"/>
          <p:cNvSpPr/>
          <p:nvPr/>
        </p:nvSpPr>
        <p:spPr>
          <a:xfrm>
            <a:off x="15721915" y="6032648"/>
            <a:ext cx="4828200" cy="18429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14"/>
          <p:cNvSpPr/>
          <p:nvPr/>
        </p:nvSpPr>
        <p:spPr>
          <a:xfrm>
            <a:off x="15721914" y="4874972"/>
            <a:ext cx="4828200" cy="18429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14"/>
          <p:cNvSpPr/>
          <p:nvPr/>
        </p:nvSpPr>
        <p:spPr>
          <a:xfrm>
            <a:off x="15699790" y="3676618"/>
            <a:ext cx="4828200" cy="18429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14"/>
          <p:cNvSpPr/>
          <p:nvPr/>
        </p:nvSpPr>
        <p:spPr>
          <a:xfrm>
            <a:off x="15699790" y="2518942"/>
            <a:ext cx="4828200" cy="18429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1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13" name="Shape 413"/>
        <p:cNvGrpSpPr/>
        <p:nvPr/>
      </p:nvGrpSpPr>
      <p:grpSpPr>
        <a:xfrm>
          <a:off x="0" y="0"/>
          <a:ext cx="0" cy="0"/>
          <a:chOff x="0" y="0"/>
          <a:chExt cx="0" cy="0"/>
        </a:xfrm>
      </p:grpSpPr>
      <p:sp>
        <p:nvSpPr>
          <p:cNvPr id="414" name="Google Shape;414;p32"/>
          <p:cNvSpPr txBox="1"/>
          <p:nvPr/>
        </p:nvSpPr>
        <p:spPr>
          <a:xfrm>
            <a:off x="1125150" y="1160125"/>
            <a:ext cx="131436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2D2D2D"/>
                </a:solidFill>
                <a:latin typeface="Staatliches"/>
                <a:ea typeface="Staatliches"/>
                <a:cs typeface="Staatliches"/>
                <a:sym typeface="Staatliches"/>
              </a:rPr>
              <a:t>Volatility</a:t>
            </a:r>
            <a:r>
              <a:rPr lang="en-US" sz="7500">
                <a:solidFill>
                  <a:srgbClr val="2D2D2D"/>
                </a:solidFill>
                <a:latin typeface="Staatliches"/>
                <a:ea typeface="Staatliches"/>
                <a:cs typeface="Staatliches"/>
                <a:sym typeface="Staatliches"/>
              </a:rPr>
              <a:t> in relation to the S&amp;P 500</a:t>
            </a:r>
            <a:endParaRPr b="0" i="0" sz="1400" u="none" cap="none" strike="noStrike">
              <a:solidFill>
                <a:srgbClr val="000000"/>
              </a:solidFill>
              <a:latin typeface="Arial"/>
              <a:ea typeface="Arial"/>
              <a:cs typeface="Arial"/>
              <a:sym typeface="Arial"/>
            </a:endParaRPr>
          </a:p>
        </p:txBody>
      </p:sp>
      <p:cxnSp>
        <p:nvCxnSpPr>
          <p:cNvPr id="415" name="Google Shape;415;p32"/>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16" name="Google Shape;416;p32"/>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417" name="Google Shape;417;p32"/>
          <p:cNvGrpSpPr/>
          <p:nvPr/>
        </p:nvGrpSpPr>
        <p:grpSpPr>
          <a:xfrm>
            <a:off x="4762" y="-115438"/>
            <a:ext cx="3085741" cy="3195091"/>
            <a:chOff x="0" y="-28575"/>
            <a:chExt cx="812700" cy="841500"/>
          </a:xfrm>
        </p:grpSpPr>
        <p:sp>
          <p:nvSpPr>
            <p:cNvPr id="418" name="Google Shape;418;p32"/>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19" name="Google Shape;419;p32"/>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32"/>
          <p:cNvSpPr txBox="1"/>
          <p:nvPr/>
        </p:nvSpPr>
        <p:spPr>
          <a:xfrm>
            <a:off x="1327600" y="2704050"/>
            <a:ext cx="8773800" cy="6613200"/>
          </a:xfrm>
          <a:prstGeom prst="rect">
            <a:avLst/>
          </a:prstGeom>
          <a:noFill/>
          <a:ln>
            <a:noFill/>
          </a:ln>
        </p:spPr>
        <p:txBody>
          <a:bodyPr anchorCtr="0" anchor="t" bIns="0" lIns="0" spcFirstLastPara="1" rIns="0" wrap="square" tIns="0">
            <a:spAutoFit/>
          </a:bodyPr>
          <a:lstStyle/>
          <a:p>
            <a:pPr indent="0" lvl="0" marL="0" rtl="0" algn="l">
              <a:lnSpc>
                <a:spcPct val="130011"/>
              </a:lnSpc>
              <a:spcBef>
                <a:spcPts val="0"/>
              </a:spcBef>
              <a:spcAft>
                <a:spcPts val="0"/>
              </a:spcAft>
              <a:buSzPts val="1100"/>
              <a:buNone/>
            </a:pPr>
            <a:r>
              <a:rPr lang="en-US" sz="2400">
                <a:solidFill>
                  <a:srgbClr val="2D2D2D"/>
                </a:solidFill>
                <a:latin typeface="Quicksand"/>
                <a:ea typeface="Quicksand"/>
                <a:cs typeface="Quicksand"/>
                <a:sym typeface="Quicksand"/>
              </a:rPr>
              <a:t>Using the S&amp;P 500 as a benchmark, we quantified the Beta values for Bitcoin and Gold, respectively. This will give our client a quantifiable value for what the riskiest stock is versus only examining stock volatility.</a:t>
            </a:r>
            <a:endParaRPr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t/>
            </a:r>
            <a:endParaRPr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rPr b="1" lang="en-US" sz="2400">
                <a:solidFill>
                  <a:srgbClr val="2D2D2D"/>
                </a:solidFill>
                <a:latin typeface="Quicksand"/>
                <a:ea typeface="Quicksand"/>
                <a:cs typeface="Quicksand"/>
                <a:sym typeface="Quicksand"/>
              </a:rPr>
              <a:t>Beta of Bitcoin</a:t>
            </a:r>
            <a:r>
              <a:rPr lang="en-US" sz="2400">
                <a:solidFill>
                  <a:srgbClr val="2D2D2D"/>
                </a:solidFill>
                <a:latin typeface="Quicksand"/>
                <a:ea typeface="Quicksand"/>
                <a:cs typeface="Quicksand"/>
                <a:sym typeface="Quicksand"/>
              </a:rPr>
              <a:t> in relation to the S&amp;P 500: </a:t>
            </a:r>
            <a:r>
              <a:rPr b="1" lang="en-US" sz="2400">
                <a:solidFill>
                  <a:srgbClr val="2D2D2D"/>
                </a:solidFill>
                <a:latin typeface="Quicksand"/>
                <a:ea typeface="Quicksand"/>
                <a:cs typeface="Quicksand"/>
                <a:sym typeface="Quicksand"/>
              </a:rPr>
              <a:t>1.028</a:t>
            </a:r>
            <a:endParaRPr b="1"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rPr lang="en-US" sz="2400">
                <a:solidFill>
                  <a:srgbClr val="2D2D2D"/>
                </a:solidFill>
                <a:latin typeface="Quicksand"/>
                <a:ea typeface="Quicksand"/>
                <a:cs typeface="Quicksand"/>
                <a:sym typeface="Quicksand"/>
              </a:rPr>
              <a:t>If Beta is greater than 1, the stock is more volatile than the market. Since the Beta for Bitcoin is 1.028 it’s more volatile than the market.</a:t>
            </a:r>
            <a:endParaRPr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t/>
            </a:r>
            <a:endParaRPr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rPr b="1" lang="en-US" sz="2400">
                <a:solidFill>
                  <a:srgbClr val="2D2D2D"/>
                </a:solidFill>
                <a:latin typeface="Quicksand"/>
                <a:ea typeface="Quicksand"/>
                <a:cs typeface="Quicksand"/>
                <a:sym typeface="Quicksand"/>
              </a:rPr>
              <a:t>Beta of Gold</a:t>
            </a:r>
            <a:r>
              <a:rPr lang="en-US" sz="2400">
                <a:solidFill>
                  <a:srgbClr val="2D2D2D"/>
                </a:solidFill>
                <a:latin typeface="Quicksand"/>
                <a:ea typeface="Quicksand"/>
                <a:cs typeface="Quicksand"/>
                <a:sym typeface="Quicksand"/>
              </a:rPr>
              <a:t> in relation to the S&amp;P 500: </a:t>
            </a:r>
            <a:r>
              <a:rPr b="1" lang="en-US" sz="2400">
                <a:solidFill>
                  <a:srgbClr val="2D2D2D"/>
                </a:solidFill>
                <a:latin typeface="Quicksand"/>
                <a:ea typeface="Quicksand"/>
                <a:cs typeface="Quicksand"/>
                <a:sym typeface="Quicksand"/>
              </a:rPr>
              <a:t>0.072</a:t>
            </a:r>
            <a:endParaRPr b="1" sz="2400">
              <a:solidFill>
                <a:srgbClr val="2D2D2D"/>
              </a:solidFill>
              <a:latin typeface="Quicksand"/>
              <a:ea typeface="Quicksand"/>
              <a:cs typeface="Quicksand"/>
              <a:sym typeface="Quicksand"/>
            </a:endParaRPr>
          </a:p>
          <a:p>
            <a:pPr indent="0" lvl="0" marL="0" rtl="0" algn="l">
              <a:lnSpc>
                <a:spcPct val="130011"/>
              </a:lnSpc>
              <a:spcBef>
                <a:spcPts val="0"/>
              </a:spcBef>
              <a:spcAft>
                <a:spcPts val="0"/>
              </a:spcAft>
              <a:buSzPts val="1100"/>
              <a:buNone/>
            </a:pPr>
            <a:r>
              <a:rPr lang="en-US" sz="2400">
                <a:solidFill>
                  <a:srgbClr val="2D2D2D"/>
                </a:solidFill>
                <a:latin typeface="Quicksand"/>
                <a:ea typeface="Quicksand"/>
                <a:cs typeface="Quicksand"/>
                <a:sym typeface="Quicksand"/>
              </a:rPr>
              <a:t>If Beta is less than 1, the stock is less volatile than the market. Since the Beta for Gold is 0.072, it’s less volatile than the market.</a:t>
            </a:r>
            <a:endParaRPr sz="2400">
              <a:solidFill>
                <a:srgbClr val="2D2D2D"/>
              </a:solidFill>
              <a:latin typeface="Quicksand"/>
              <a:ea typeface="Quicksand"/>
              <a:cs typeface="Quicksand"/>
              <a:sym typeface="Quicksand"/>
            </a:endParaRPr>
          </a:p>
        </p:txBody>
      </p:sp>
      <p:sp>
        <p:nvSpPr>
          <p:cNvPr id="421" name="Google Shape;421;p32"/>
          <p:cNvSpPr/>
          <p:nvPr/>
        </p:nvSpPr>
        <p:spPr>
          <a:xfrm>
            <a:off x="10400300" y="3518600"/>
            <a:ext cx="7754100" cy="5097000"/>
          </a:xfrm>
          <a:prstGeom prst="rect">
            <a:avLst/>
          </a:prstGeom>
          <a:solidFill>
            <a:srgbClr val="EBFF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32"/>
          <p:cNvPicPr preferRelativeResize="0"/>
          <p:nvPr/>
        </p:nvPicPr>
        <p:blipFill>
          <a:blip r:embed="rId3">
            <a:alphaModFix/>
          </a:blip>
          <a:stretch>
            <a:fillRect/>
          </a:stretch>
        </p:blipFill>
        <p:spPr>
          <a:xfrm>
            <a:off x="10101400" y="3175685"/>
            <a:ext cx="7881800" cy="5253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26" name="Shape 426"/>
        <p:cNvGrpSpPr/>
        <p:nvPr/>
      </p:nvGrpSpPr>
      <p:grpSpPr>
        <a:xfrm>
          <a:off x="0" y="0"/>
          <a:ext cx="0" cy="0"/>
          <a:chOff x="0" y="0"/>
          <a:chExt cx="0" cy="0"/>
        </a:xfrm>
      </p:grpSpPr>
      <p:sp>
        <p:nvSpPr>
          <p:cNvPr id="427" name="Google Shape;427;p33"/>
          <p:cNvSpPr/>
          <p:nvPr/>
        </p:nvSpPr>
        <p:spPr>
          <a:xfrm rot="-257438">
            <a:off x="1432218" y="1549359"/>
            <a:ext cx="4366738" cy="9172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p33"/>
          <p:cNvSpPr txBox="1"/>
          <p:nvPr/>
        </p:nvSpPr>
        <p:spPr>
          <a:xfrm>
            <a:off x="1694225" y="1387300"/>
            <a:ext cx="65583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0"/>
              <a:buFont typeface="Arial"/>
              <a:buNone/>
            </a:pPr>
            <a:r>
              <a:rPr lang="en-US" sz="6500">
                <a:solidFill>
                  <a:srgbClr val="2D2D2D"/>
                </a:solidFill>
                <a:latin typeface="Staatliches"/>
                <a:ea typeface="Staatliches"/>
                <a:cs typeface="Staatliches"/>
                <a:sym typeface="Staatliches"/>
              </a:rPr>
              <a:t>future research</a:t>
            </a:r>
            <a:endParaRPr b="0" i="0" sz="1400" u="none" cap="none" strike="noStrike">
              <a:solidFill>
                <a:srgbClr val="000000"/>
              </a:solidFill>
              <a:latin typeface="Arial"/>
              <a:ea typeface="Arial"/>
              <a:cs typeface="Arial"/>
              <a:sym typeface="Arial"/>
            </a:endParaRPr>
          </a:p>
        </p:txBody>
      </p:sp>
      <p:cxnSp>
        <p:nvCxnSpPr>
          <p:cNvPr id="429" name="Google Shape;429;p33"/>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30" name="Google Shape;430;p33"/>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431" name="Google Shape;431;p33"/>
          <p:cNvSpPr txBox="1"/>
          <p:nvPr/>
        </p:nvSpPr>
        <p:spPr>
          <a:xfrm>
            <a:off x="12213643" y="4770673"/>
            <a:ext cx="5189100" cy="19212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2400">
                <a:solidFill>
                  <a:srgbClr val="2D2D2D"/>
                </a:solidFill>
                <a:latin typeface="Quicksand"/>
                <a:ea typeface="Quicksand"/>
                <a:cs typeface="Quicksand"/>
                <a:sym typeface="Quicksand"/>
              </a:rPr>
              <a:t>More Forecasting</a:t>
            </a:r>
            <a:r>
              <a:rPr lang="en-US" sz="2400">
                <a:solidFill>
                  <a:srgbClr val="2D2D2D"/>
                </a:solidFill>
                <a:latin typeface="Quicksand"/>
                <a:ea typeface="Quicksand"/>
                <a:cs typeface="Quicksand"/>
                <a:sym typeface="Quicksand"/>
              </a:rPr>
              <a:t> </a:t>
            </a:r>
            <a:endParaRPr sz="2400">
              <a:solidFill>
                <a:srgbClr val="2D2D2D"/>
              </a:solidFill>
              <a:latin typeface="Quicksand"/>
              <a:ea typeface="Quicksand"/>
              <a:cs typeface="Quicksand"/>
              <a:sym typeface="Quicksand"/>
            </a:endParaRPr>
          </a:p>
          <a:p>
            <a:pPr indent="0" lvl="0" marL="0" rtl="0" algn="l">
              <a:lnSpc>
                <a:spcPct val="140016"/>
              </a:lnSpc>
              <a:spcBef>
                <a:spcPts val="0"/>
              </a:spcBef>
              <a:spcAft>
                <a:spcPts val="0"/>
              </a:spcAft>
              <a:buClr>
                <a:schemeClr val="dk1"/>
              </a:buClr>
              <a:buSzPts val="1100"/>
              <a:buFont typeface="Arial"/>
              <a:buNone/>
            </a:pPr>
            <a:r>
              <a:rPr lang="en-US" sz="2400">
                <a:solidFill>
                  <a:srgbClr val="2D2D2D"/>
                </a:solidFill>
                <a:latin typeface="Quicksand"/>
                <a:ea typeface="Quicksand"/>
                <a:cs typeface="Quicksand"/>
                <a:sym typeface="Quicksand"/>
              </a:rPr>
              <a:t>We’d want to forecast investment returns over 3, 5, 10, and possibly 20 year periods.</a:t>
            </a:r>
            <a:endParaRPr b="0" i="0" sz="2400" u="none" cap="none" strike="noStrike">
              <a:solidFill>
                <a:srgbClr val="000000"/>
              </a:solidFill>
              <a:latin typeface="Arial"/>
              <a:ea typeface="Arial"/>
              <a:cs typeface="Arial"/>
              <a:sym typeface="Arial"/>
            </a:endParaRPr>
          </a:p>
        </p:txBody>
      </p:sp>
      <p:sp>
        <p:nvSpPr>
          <p:cNvPr id="432" name="Google Shape;432;p33"/>
          <p:cNvSpPr txBox="1"/>
          <p:nvPr/>
        </p:nvSpPr>
        <p:spPr>
          <a:xfrm>
            <a:off x="12214693" y="1213984"/>
            <a:ext cx="5187000" cy="29556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2400">
                <a:solidFill>
                  <a:srgbClr val="2D2D2D"/>
                </a:solidFill>
                <a:latin typeface="Quicksand"/>
                <a:ea typeface="Quicksand"/>
                <a:cs typeface="Quicksand"/>
                <a:sym typeface="Quicksand"/>
              </a:rPr>
              <a:t>Google Y Finance</a:t>
            </a:r>
            <a:br>
              <a:rPr lang="en-US" sz="1800">
                <a:solidFill>
                  <a:srgbClr val="2D2D2D"/>
                </a:solidFill>
                <a:latin typeface="Quicksand"/>
                <a:ea typeface="Quicksand"/>
                <a:cs typeface="Quicksand"/>
                <a:sym typeface="Quicksand"/>
              </a:rPr>
            </a:br>
            <a:r>
              <a:rPr lang="en-US" sz="2400">
                <a:solidFill>
                  <a:srgbClr val="2D2D2D"/>
                </a:solidFill>
                <a:latin typeface="Quicksand"/>
                <a:ea typeface="Quicksand"/>
                <a:cs typeface="Quicksand"/>
                <a:sym typeface="Quicksand"/>
              </a:rPr>
              <a:t>Google Finance is a financial data and analysis platform by Google. It provides users with tools to monitor stock prices, market news, and investment trends.</a:t>
            </a:r>
            <a:endParaRPr sz="2400">
              <a:solidFill>
                <a:srgbClr val="2D2D2D"/>
              </a:solidFill>
              <a:latin typeface="Quicksand"/>
              <a:ea typeface="Quicksand"/>
              <a:cs typeface="Quicksand"/>
              <a:sym typeface="Quicksand"/>
            </a:endParaRPr>
          </a:p>
        </p:txBody>
      </p:sp>
      <p:sp>
        <p:nvSpPr>
          <p:cNvPr id="433" name="Google Shape;433;p33"/>
          <p:cNvSpPr txBox="1"/>
          <p:nvPr/>
        </p:nvSpPr>
        <p:spPr>
          <a:xfrm>
            <a:off x="11360922" y="1167079"/>
            <a:ext cx="383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1.</a:t>
            </a:r>
            <a:endParaRPr b="0" i="0" sz="1400" u="none" cap="none" strike="noStrike">
              <a:solidFill>
                <a:srgbClr val="000000"/>
              </a:solidFill>
              <a:latin typeface="Arial"/>
              <a:ea typeface="Arial"/>
              <a:cs typeface="Arial"/>
              <a:sym typeface="Arial"/>
            </a:endParaRPr>
          </a:p>
        </p:txBody>
      </p:sp>
      <p:sp>
        <p:nvSpPr>
          <p:cNvPr id="434" name="Google Shape;434;p33"/>
          <p:cNvSpPr txBox="1"/>
          <p:nvPr/>
        </p:nvSpPr>
        <p:spPr>
          <a:xfrm>
            <a:off x="11255622" y="4733368"/>
            <a:ext cx="488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2.</a:t>
            </a:r>
            <a:endParaRPr b="0" i="0" sz="1400" u="none" cap="none" strike="noStrike">
              <a:solidFill>
                <a:srgbClr val="000000"/>
              </a:solidFill>
              <a:latin typeface="Arial"/>
              <a:ea typeface="Arial"/>
              <a:cs typeface="Arial"/>
              <a:sym typeface="Arial"/>
            </a:endParaRPr>
          </a:p>
        </p:txBody>
      </p:sp>
      <p:grpSp>
        <p:nvGrpSpPr>
          <p:cNvPr id="435" name="Google Shape;435;p33"/>
          <p:cNvGrpSpPr/>
          <p:nvPr/>
        </p:nvGrpSpPr>
        <p:grpSpPr>
          <a:xfrm>
            <a:off x="-9525" y="-103051"/>
            <a:ext cx="3085741" cy="3195091"/>
            <a:chOff x="0" y="-28575"/>
            <a:chExt cx="812700" cy="841500"/>
          </a:xfrm>
        </p:grpSpPr>
        <p:sp>
          <p:nvSpPr>
            <p:cNvPr id="436" name="Google Shape;436;p33"/>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37" name="Google Shape;437;p33"/>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8" name="Google Shape;438;p33"/>
          <p:cNvSpPr/>
          <p:nvPr/>
        </p:nvSpPr>
        <p:spPr>
          <a:xfrm>
            <a:off x="2321875" y="3815425"/>
            <a:ext cx="7679100" cy="5030400"/>
          </a:xfrm>
          <a:prstGeom prst="rect">
            <a:avLst/>
          </a:prstGeom>
          <a:solidFill>
            <a:srgbClr val="EBFF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3"/>
          <p:cNvSpPr txBox="1"/>
          <p:nvPr/>
        </p:nvSpPr>
        <p:spPr>
          <a:xfrm>
            <a:off x="12213643" y="7140562"/>
            <a:ext cx="5189100" cy="29556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2400">
                <a:solidFill>
                  <a:srgbClr val="2D2D2D"/>
                </a:solidFill>
                <a:latin typeface="Quicksand"/>
                <a:ea typeface="Quicksand"/>
                <a:cs typeface="Quicksand"/>
                <a:sym typeface="Quicksand"/>
              </a:rPr>
              <a:t>Research Different Coins, Metals, and Stocks</a:t>
            </a:r>
            <a:endParaRPr b="1" sz="2400">
              <a:solidFill>
                <a:srgbClr val="2D2D2D"/>
              </a:solidFill>
              <a:latin typeface="Quicksand"/>
              <a:ea typeface="Quicksand"/>
              <a:cs typeface="Quicksand"/>
              <a:sym typeface="Quicksand"/>
            </a:endParaRPr>
          </a:p>
          <a:p>
            <a:pPr indent="0" lvl="0" marL="0" rtl="0" algn="l">
              <a:lnSpc>
                <a:spcPct val="140016"/>
              </a:lnSpc>
              <a:spcBef>
                <a:spcPts val="0"/>
              </a:spcBef>
              <a:spcAft>
                <a:spcPts val="0"/>
              </a:spcAft>
              <a:buClr>
                <a:schemeClr val="dk1"/>
              </a:buClr>
              <a:buSzPts val="1100"/>
              <a:buFont typeface="Arial"/>
              <a:buNone/>
            </a:pPr>
            <a:r>
              <a:rPr lang="en-US" sz="2400">
                <a:solidFill>
                  <a:srgbClr val="2D2D2D"/>
                </a:solidFill>
                <a:latin typeface="Quicksand"/>
                <a:ea typeface="Quicksand"/>
                <a:cs typeface="Quicksand"/>
                <a:sym typeface="Quicksand"/>
              </a:rPr>
              <a:t>We’d look to research </a:t>
            </a:r>
            <a:r>
              <a:rPr lang="en-US" sz="2400">
                <a:solidFill>
                  <a:srgbClr val="2D2D2D"/>
                </a:solidFill>
                <a:latin typeface="Quicksand"/>
                <a:ea typeface="Quicksand"/>
                <a:cs typeface="Quicksand"/>
                <a:sym typeface="Quicksand"/>
              </a:rPr>
              <a:t>individual (bit)coins, other precious metals, and various individual stocks and funds.</a:t>
            </a:r>
            <a:endParaRPr i="0" sz="2400" u="none" cap="none" strike="noStrike">
              <a:solidFill>
                <a:srgbClr val="000000"/>
              </a:solidFill>
              <a:latin typeface="Quicksand"/>
              <a:ea typeface="Quicksand"/>
              <a:cs typeface="Quicksand"/>
              <a:sym typeface="Quicksand"/>
            </a:endParaRPr>
          </a:p>
        </p:txBody>
      </p:sp>
      <p:sp>
        <p:nvSpPr>
          <p:cNvPr id="440" name="Google Shape;440;p33"/>
          <p:cNvSpPr txBox="1"/>
          <p:nvPr/>
        </p:nvSpPr>
        <p:spPr>
          <a:xfrm>
            <a:off x="11255622" y="7080457"/>
            <a:ext cx="488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lang="en-US" sz="4500">
                <a:solidFill>
                  <a:srgbClr val="2D2D2D"/>
                </a:solidFill>
                <a:latin typeface="Quicksand"/>
                <a:ea typeface="Quicksand"/>
                <a:cs typeface="Quicksand"/>
                <a:sym typeface="Quicksand"/>
              </a:rPr>
              <a:t>3</a:t>
            </a:r>
            <a:r>
              <a:rPr b="0" i="0" lang="en-US" sz="4500" u="none" cap="none" strike="noStrike">
                <a:solidFill>
                  <a:srgbClr val="2D2D2D"/>
                </a:solidFill>
                <a:latin typeface="Quicksand"/>
                <a:ea typeface="Quicksand"/>
                <a:cs typeface="Quicksand"/>
                <a:sym typeface="Quicksand"/>
              </a:rPr>
              <a:t>.</a:t>
            </a:r>
            <a:endParaRPr b="0" i="0" sz="1400" u="none" cap="none" strike="noStrike">
              <a:solidFill>
                <a:srgbClr val="000000"/>
              </a:solidFill>
              <a:latin typeface="Arial"/>
              <a:ea typeface="Arial"/>
              <a:cs typeface="Arial"/>
              <a:sym typeface="Arial"/>
            </a:endParaRPr>
          </a:p>
        </p:txBody>
      </p:sp>
      <p:sp>
        <p:nvSpPr>
          <p:cNvPr id="441" name="Google Shape;441;p33"/>
          <p:cNvSpPr txBox="1"/>
          <p:nvPr>
            <p:ph idx="12" type="sldNum"/>
          </p:nvPr>
        </p:nvSpPr>
        <p:spPr>
          <a:xfrm>
            <a:off x="6553200" y="4451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2" name="Google Shape;442;p33"/>
          <p:cNvPicPr preferRelativeResize="0"/>
          <p:nvPr/>
        </p:nvPicPr>
        <p:blipFill>
          <a:blip r:embed="rId3">
            <a:alphaModFix/>
          </a:blip>
          <a:stretch>
            <a:fillRect/>
          </a:stretch>
        </p:blipFill>
        <p:spPr>
          <a:xfrm>
            <a:off x="2189251" y="3555043"/>
            <a:ext cx="7679150" cy="5114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46" name="Shape 446"/>
        <p:cNvGrpSpPr/>
        <p:nvPr/>
      </p:nvGrpSpPr>
      <p:grpSpPr>
        <a:xfrm>
          <a:off x="0" y="0"/>
          <a:ext cx="0" cy="0"/>
          <a:chOff x="0" y="0"/>
          <a:chExt cx="0" cy="0"/>
        </a:xfrm>
      </p:grpSpPr>
      <p:sp>
        <p:nvSpPr>
          <p:cNvPr id="447" name="Google Shape;447;p34"/>
          <p:cNvSpPr/>
          <p:nvPr/>
        </p:nvSpPr>
        <p:spPr>
          <a:xfrm rot="-257438">
            <a:off x="1742593" y="41609"/>
            <a:ext cx="4366738" cy="9172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48" name="Google Shape;448;p34"/>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49" name="Google Shape;449;p34"/>
          <p:cNvCxnSpPr/>
          <p:nvPr/>
        </p:nvCxnSpPr>
        <p:spPr>
          <a:xfrm rot="10797124">
            <a:off x="-3" y="1130462"/>
            <a:ext cx="18288006" cy="0"/>
          </a:xfrm>
          <a:prstGeom prst="straightConnector1">
            <a:avLst/>
          </a:prstGeom>
          <a:noFill/>
          <a:ln cap="flat" cmpd="sng" w="9525">
            <a:solidFill>
              <a:srgbClr val="2D2D2D"/>
            </a:solidFill>
            <a:prstDash val="solid"/>
            <a:round/>
            <a:headEnd len="sm" w="sm" type="none"/>
            <a:tailEnd len="sm" w="sm" type="none"/>
          </a:ln>
        </p:spPr>
      </p:cxnSp>
      <p:grpSp>
        <p:nvGrpSpPr>
          <p:cNvPr id="450" name="Google Shape;450;p34"/>
          <p:cNvGrpSpPr/>
          <p:nvPr/>
        </p:nvGrpSpPr>
        <p:grpSpPr>
          <a:xfrm>
            <a:off x="4762" y="-103051"/>
            <a:ext cx="3085741" cy="3195091"/>
            <a:chOff x="0" y="-28575"/>
            <a:chExt cx="812700" cy="841500"/>
          </a:xfrm>
        </p:grpSpPr>
        <p:sp>
          <p:nvSpPr>
            <p:cNvPr id="451" name="Google Shape;451;p34"/>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52" name="Google Shape;452;p34"/>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53" name="Google Shape;453;p34" title="Demo Video.mp4">
            <a:hlinkClick r:id="rId3"/>
          </p:cNvPr>
          <p:cNvPicPr preferRelativeResize="0"/>
          <p:nvPr/>
        </p:nvPicPr>
        <p:blipFill>
          <a:blip r:embed="rId4">
            <a:alphaModFix/>
          </a:blip>
          <a:stretch>
            <a:fillRect/>
          </a:stretch>
        </p:blipFill>
        <p:spPr>
          <a:xfrm>
            <a:off x="427850" y="1116138"/>
            <a:ext cx="17595350" cy="8435374"/>
          </a:xfrm>
          <a:prstGeom prst="rect">
            <a:avLst/>
          </a:prstGeom>
          <a:noFill/>
          <a:ln>
            <a:noFill/>
          </a:ln>
        </p:spPr>
      </p:pic>
      <p:sp>
        <p:nvSpPr>
          <p:cNvPr id="454" name="Google Shape;454;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5" name="Google Shape;455;p34"/>
          <p:cNvSpPr txBox="1"/>
          <p:nvPr/>
        </p:nvSpPr>
        <p:spPr>
          <a:xfrm>
            <a:off x="1191692" y="2"/>
            <a:ext cx="65583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0"/>
              <a:buFont typeface="Arial"/>
              <a:buNone/>
            </a:pPr>
            <a:r>
              <a:rPr lang="en-US" sz="6500">
                <a:solidFill>
                  <a:srgbClr val="2D2D2D"/>
                </a:solidFill>
                <a:latin typeface="Staatliches"/>
                <a:ea typeface="Staatliches"/>
                <a:cs typeface="Staatliches"/>
                <a:sym typeface="Staatliches"/>
              </a:rPr>
              <a:t>Money Miner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59" name="Shape 459"/>
        <p:cNvGrpSpPr/>
        <p:nvPr/>
      </p:nvGrpSpPr>
      <p:grpSpPr>
        <a:xfrm>
          <a:off x="0" y="0"/>
          <a:ext cx="0" cy="0"/>
          <a:chOff x="0" y="0"/>
          <a:chExt cx="0" cy="0"/>
        </a:xfrm>
      </p:grpSpPr>
      <p:pic>
        <p:nvPicPr>
          <p:cNvPr id="460" name="Google Shape;460;p35"/>
          <p:cNvPicPr preferRelativeResize="0"/>
          <p:nvPr/>
        </p:nvPicPr>
        <p:blipFill rotWithShape="1">
          <a:blip r:embed="rId3">
            <a:alphaModFix/>
          </a:blip>
          <a:srcRect b="6132" l="0" r="0" t="6132"/>
          <a:stretch/>
        </p:blipFill>
        <p:spPr>
          <a:xfrm>
            <a:off x="1023891" y="1008687"/>
            <a:ext cx="18697334" cy="10027305"/>
          </a:xfrm>
          <a:prstGeom prst="rect">
            <a:avLst/>
          </a:prstGeom>
          <a:noFill/>
          <a:ln>
            <a:noFill/>
          </a:ln>
        </p:spPr>
      </p:pic>
      <p:sp>
        <p:nvSpPr>
          <p:cNvPr id="461" name="Google Shape;461;p35"/>
          <p:cNvSpPr/>
          <p:nvPr/>
        </p:nvSpPr>
        <p:spPr>
          <a:xfrm rot="-323231">
            <a:off x="2109146" y="2770575"/>
            <a:ext cx="7710457" cy="166756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35"/>
          <p:cNvSpPr txBox="1"/>
          <p:nvPr/>
        </p:nvSpPr>
        <p:spPr>
          <a:xfrm>
            <a:off x="1318694" y="2686371"/>
            <a:ext cx="9335400" cy="20478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Clr>
                <a:srgbClr val="000000"/>
              </a:buClr>
              <a:buSzPts val="13303"/>
              <a:buFont typeface="Arial"/>
              <a:buNone/>
            </a:pPr>
            <a:r>
              <a:rPr b="0" i="0" lang="en-US" sz="13303" u="none" cap="none" strike="noStrike">
                <a:solidFill>
                  <a:srgbClr val="2D2D2D"/>
                </a:solidFill>
                <a:latin typeface="Staatliches"/>
                <a:ea typeface="Staatliches"/>
                <a:cs typeface="Staatliches"/>
                <a:sym typeface="Staatliches"/>
              </a:rPr>
              <a:t>Thank you!</a:t>
            </a:r>
            <a:endParaRPr b="0" i="0" sz="1400" u="none" cap="none" strike="noStrike">
              <a:solidFill>
                <a:srgbClr val="000000"/>
              </a:solidFill>
              <a:latin typeface="Arial"/>
              <a:ea typeface="Arial"/>
              <a:cs typeface="Arial"/>
              <a:sym typeface="Arial"/>
            </a:endParaRPr>
          </a:p>
        </p:txBody>
      </p:sp>
      <p:cxnSp>
        <p:nvCxnSpPr>
          <p:cNvPr id="463" name="Google Shape;463;p35"/>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64" name="Google Shape;464;p35"/>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465" name="Google Shape;465;p35"/>
          <p:cNvGrpSpPr/>
          <p:nvPr/>
        </p:nvGrpSpPr>
        <p:grpSpPr>
          <a:xfrm>
            <a:off x="4762" y="-103051"/>
            <a:ext cx="3085741" cy="3195091"/>
            <a:chOff x="0" y="-28575"/>
            <a:chExt cx="812700" cy="841500"/>
          </a:xfrm>
        </p:grpSpPr>
        <p:sp>
          <p:nvSpPr>
            <p:cNvPr id="466" name="Google Shape;466;p35"/>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67" name="Google Shape;467;p35"/>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8" name="Google Shape;468;p35"/>
          <p:cNvSpPr txBox="1"/>
          <p:nvPr/>
        </p:nvSpPr>
        <p:spPr>
          <a:xfrm>
            <a:off x="2546150" y="5226750"/>
            <a:ext cx="6705600" cy="1239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500"/>
              <a:buFont typeface="Arial"/>
              <a:buNone/>
            </a:pPr>
            <a:r>
              <a:rPr lang="en-US" sz="3500">
                <a:solidFill>
                  <a:srgbClr val="2D2D2D"/>
                </a:solidFill>
                <a:latin typeface="Quicksand"/>
                <a:ea typeface="Quicksand"/>
                <a:cs typeface="Quicksand"/>
                <a:sym typeface="Quicksand"/>
              </a:rPr>
              <a:t>Thanks for your time! </a:t>
            </a:r>
            <a:endParaRPr sz="3500">
              <a:solidFill>
                <a:srgbClr val="2D2D2D"/>
              </a:solidFill>
              <a:latin typeface="Quicksand"/>
              <a:ea typeface="Quicksand"/>
              <a:cs typeface="Quicksand"/>
              <a:sym typeface="Quicksand"/>
            </a:endParaRPr>
          </a:p>
          <a:p>
            <a:pPr indent="0" lvl="0" marL="0" marR="0" rtl="0" algn="l">
              <a:lnSpc>
                <a:spcPct val="130000"/>
              </a:lnSpc>
              <a:spcBef>
                <a:spcPts val="0"/>
              </a:spcBef>
              <a:spcAft>
                <a:spcPts val="0"/>
              </a:spcAft>
              <a:buClr>
                <a:srgbClr val="000000"/>
              </a:buClr>
              <a:buSzPts val="3500"/>
              <a:buFont typeface="Arial"/>
              <a:buNone/>
            </a:pPr>
            <a:r>
              <a:rPr lang="en-US" sz="3500">
                <a:solidFill>
                  <a:srgbClr val="2D2D2D"/>
                </a:solidFill>
                <a:latin typeface="Quicksand"/>
                <a:ea typeface="Quicksand"/>
                <a:cs typeface="Quicksand"/>
                <a:sym typeface="Quicksand"/>
              </a:rPr>
              <a:t>Happy Investing! </a:t>
            </a:r>
            <a:endParaRPr b="0" i="0" sz="1400" u="none" cap="none" strike="noStrike">
              <a:solidFill>
                <a:srgbClr val="000000"/>
              </a:solidFill>
              <a:latin typeface="Arial"/>
              <a:ea typeface="Arial"/>
              <a:cs typeface="Arial"/>
              <a:sym typeface="Arial"/>
            </a:endParaRPr>
          </a:p>
        </p:txBody>
      </p:sp>
      <p:sp>
        <p:nvSpPr>
          <p:cNvPr id="469" name="Google Shape;469;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73" name="Shape 473"/>
        <p:cNvGrpSpPr/>
        <p:nvPr/>
      </p:nvGrpSpPr>
      <p:grpSpPr>
        <a:xfrm>
          <a:off x="0" y="0"/>
          <a:ext cx="0" cy="0"/>
          <a:chOff x="0" y="0"/>
          <a:chExt cx="0" cy="0"/>
        </a:xfrm>
      </p:grpSpPr>
      <p:sp>
        <p:nvSpPr>
          <p:cNvPr id="474" name="Google Shape;474;p36"/>
          <p:cNvSpPr/>
          <p:nvPr/>
        </p:nvSpPr>
        <p:spPr>
          <a:xfrm rot="-323138">
            <a:off x="9533961" y="3705454"/>
            <a:ext cx="6152862" cy="1365323"/>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36"/>
          <p:cNvSpPr txBox="1"/>
          <p:nvPr/>
        </p:nvSpPr>
        <p:spPr>
          <a:xfrm>
            <a:off x="9483742" y="1703091"/>
            <a:ext cx="7995300" cy="386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550"/>
              <a:buFont typeface="Arial"/>
              <a:buNone/>
            </a:pPr>
            <a:r>
              <a:rPr b="0" i="0" lang="en-US" sz="12550" u="none" cap="none" strike="noStrike">
                <a:solidFill>
                  <a:srgbClr val="2D2D2D"/>
                </a:solidFill>
                <a:latin typeface="Staatliches"/>
                <a:ea typeface="Staatliches"/>
                <a:cs typeface="Staatliches"/>
                <a:sym typeface="Staatliches"/>
              </a:rPr>
              <a:t>Team Members </a:t>
            </a:r>
            <a:endParaRPr b="0" i="0" sz="12550" u="none" cap="none" strike="noStrike">
              <a:solidFill>
                <a:srgbClr val="2D2D2D"/>
              </a:solidFill>
              <a:latin typeface="Staatliches"/>
              <a:ea typeface="Staatliches"/>
              <a:cs typeface="Staatliches"/>
              <a:sym typeface="Staatliches"/>
            </a:endParaRPr>
          </a:p>
        </p:txBody>
      </p:sp>
      <p:cxnSp>
        <p:nvCxnSpPr>
          <p:cNvPr id="476" name="Google Shape;476;p36"/>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477" name="Google Shape;477;p36"/>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478" name="Google Shape;478;p36"/>
          <p:cNvGrpSpPr/>
          <p:nvPr/>
        </p:nvGrpSpPr>
        <p:grpSpPr>
          <a:xfrm>
            <a:off x="4762" y="-103051"/>
            <a:ext cx="3085741" cy="3195091"/>
            <a:chOff x="0" y="-28575"/>
            <a:chExt cx="812700" cy="841500"/>
          </a:xfrm>
        </p:grpSpPr>
        <p:sp>
          <p:nvSpPr>
            <p:cNvPr id="479" name="Google Shape;479;p36"/>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480" name="Google Shape;480;p36"/>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81" name="Google Shape;481;p36"/>
          <p:cNvGrpSpPr/>
          <p:nvPr/>
        </p:nvGrpSpPr>
        <p:grpSpPr>
          <a:xfrm>
            <a:off x="2199818" y="1697753"/>
            <a:ext cx="3085741" cy="3421132"/>
            <a:chOff x="0" y="-28575"/>
            <a:chExt cx="812700" cy="903842"/>
          </a:xfrm>
        </p:grpSpPr>
        <p:sp>
          <p:nvSpPr>
            <p:cNvPr id="482" name="Google Shape;482;p36"/>
            <p:cNvSpPr/>
            <p:nvPr/>
          </p:nvSpPr>
          <p:spPr>
            <a:xfrm>
              <a:off x="0" y="0"/>
              <a:ext cx="645500" cy="875267"/>
            </a:xfrm>
            <a:custGeom>
              <a:rect b="b" l="l" r="r" t="t"/>
              <a:pathLst>
                <a:path extrusionOk="0" h="875267" w="645500">
                  <a:moveTo>
                    <a:pt x="0" y="0"/>
                  </a:moveTo>
                  <a:lnTo>
                    <a:pt x="645500" y="0"/>
                  </a:lnTo>
                  <a:lnTo>
                    <a:pt x="645500" y="875267"/>
                  </a:lnTo>
                  <a:lnTo>
                    <a:pt x="0" y="875267"/>
                  </a:lnTo>
                  <a:close/>
                </a:path>
              </a:pathLst>
            </a:custGeom>
            <a:solidFill>
              <a:srgbClr val="000000">
                <a:alpha val="0"/>
              </a:srgbClr>
            </a:solidFill>
            <a:ln cap="flat" cmpd="sng" w="47625">
              <a:solidFill>
                <a:srgbClr val="2D2D2D"/>
              </a:solidFill>
              <a:prstDash val="solid"/>
              <a:round/>
              <a:headEnd len="sm" w="sm" type="none"/>
              <a:tailEnd len="sm" w="sm" type="none"/>
            </a:ln>
          </p:spPr>
        </p:sp>
        <p:sp>
          <p:nvSpPr>
            <p:cNvPr id="483" name="Google Shape;483;p36"/>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4" name="Google Shape;484;p36"/>
          <p:cNvSpPr txBox="1"/>
          <p:nvPr/>
        </p:nvSpPr>
        <p:spPr>
          <a:xfrm>
            <a:off x="2404650" y="4642969"/>
            <a:ext cx="1895400" cy="330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50" u="none" cap="none" strike="noStrike">
                <a:solidFill>
                  <a:srgbClr val="191919"/>
                </a:solidFill>
                <a:latin typeface="Quicksand"/>
                <a:ea typeface="Quicksand"/>
                <a:cs typeface="Quicksand"/>
                <a:sym typeface="Quicksand"/>
              </a:rPr>
              <a:t> Katie Craig</a:t>
            </a:r>
            <a:endParaRPr b="0" i="0" sz="1400" u="none" cap="none" strike="noStrike">
              <a:solidFill>
                <a:srgbClr val="000000"/>
              </a:solidFill>
              <a:latin typeface="Arial"/>
              <a:ea typeface="Arial"/>
              <a:cs typeface="Arial"/>
              <a:sym typeface="Arial"/>
            </a:endParaRPr>
          </a:p>
        </p:txBody>
      </p:sp>
      <p:sp>
        <p:nvSpPr>
          <p:cNvPr id="485" name="Google Shape;485;p36"/>
          <p:cNvSpPr txBox="1"/>
          <p:nvPr/>
        </p:nvSpPr>
        <p:spPr>
          <a:xfrm>
            <a:off x="5856663" y="4762569"/>
            <a:ext cx="2429700" cy="330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50" u="none" cap="none" strike="noStrike">
                <a:solidFill>
                  <a:srgbClr val="191919"/>
                </a:solidFill>
                <a:latin typeface="Quicksand"/>
                <a:ea typeface="Quicksand"/>
                <a:cs typeface="Quicksand"/>
                <a:sym typeface="Quicksand"/>
              </a:rPr>
              <a:t>Matthew Ward</a:t>
            </a:r>
            <a:endParaRPr b="0" i="0" sz="1400" u="none" cap="none" strike="noStrike">
              <a:solidFill>
                <a:srgbClr val="000000"/>
              </a:solidFill>
              <a:latin typeface="Arial"/>
              <a:ea typeface="Arial"/>
              <a:cs typeface="Arial"/>
              <a:sym typeface="Arial"/>
            </a:endParaRPr>
          </a:p>
        </p:txBody>
      </p:sp>
      <p:sp>
        <p:nvSpPr>
          <p:cNvPr id="486" name="Google Shape;486;p36"/>
          <p:cNvSpPr txBox="1"/>
          <p:nvPr/>
        </p:nvSpPr>
        <p:spPr>
          <a:xfrm>
            <a:off x="6021725" y="8884172"/>
            <a:ext cx="2183400" cy="330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50" u="none" cap="none" strike="noStrike">
                <a:solidFill>
                  <a:srgbClr val="191919"/>
                </a:solidFill>
                <a:latin typeface="Quicksand"/>
                <a:ea typeface="Quicksand"/>
                <a:cs typeface="Quicksand"/>
                <a:sym typeface="Quicksand"/>
              </a:rPr>
              <a:t> Joel Freeman</a:t>
            </a:r>
            <a:endParaRPr b="0" i="0" sz="1400" u="none" cap="none" strike="noStrike">
              <a:solidFill>
                <a:srgbClr val="000000"/>
              </a:solidFill>
              <a:latin typeface="Arial"/>
              <a:ea typeface="Arial"/>
              <a:cs typeface="Arial"/>
              <a:sym typeface="Arial"/>
            </a:endParaRPr>
          </a:p>
        </p:txBody>
      </p:sp>
      <p:sp>
        <p:nvSpPr>
          <p:cNvPr id="487" name="Google Shape;487;p36"/>
          <p:cNvSpPr txBox="1"/>
          <p:nvPr/>
        </p:nvSpPr>
        <p:spPr>
          <a:xfrm>
            <a:off x="2245500" y="8884172"/>
            <a:ext cx="2329500" cy="3309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1" i="0" lang="en-US" sz="2150" u="none" cap="none" strike="noStrike">
                <a:solidFill>
                  <a:srgbClr val="191919"/>
                </a:solidFill>
                <a:latin typeface="Quicksand"/>
                <a:ea typeface="Quicksand"/>
                <a:cs typeface="Quicksand"/>
                <a:sym typeface="Quicksand"/>
              </a:rPr>
              <a:t>So</a:t>
            </a:r>
            <a:r>
              <a:rPr b="1" i="0" lang="en-US" sz="2150" u="none" cap="none" strike="noStrike">
                <a:solidFill>
                  <a:srgbClr val="191919"/>
                </a:solidFill>
                <a:latin typeface="Quicksand"/>
                <a:ea typeface="Quicksand"/>
                <a:cs typeface="Quicksand"/>
                <a:sym typeface="Quicksand"/>
              </a:rPr>
              <a:t>wmya Shetty</a:t>
            </a:r>
            <a:endParaRPr b="0" i="0" sz="1400" u="none" cap="none" strike="noStrike">
              <a:solidFill>
                <a:srgbClr val="000000"/>
              </a:solidFill>
              <a:latin typeface="Arial"/>
              <a:ea typeface="Arial"/>
              <a:cs typeface="Arial"/>
              <a:sym typeface="Arial"/>
            </a:endParaRPr>
          </a:p>
        </p:txBody>
      </p:sp>
      <p:sp>
        <p:nvSpPr>
          <p:cNvPr id="488" name="Google Shape;488;p36"/>
          <p:cNvSpPr/>
          <p:nvPr/>
        </p:nvSpPr>
        <p:spPr>
          <a:xfrm>
            <a:off x="5879671" y="1756239"/>
            <a:ext cx="2451286" cy="3405477"/>
          </a:xfrm>
          <a:custGeom>
            <a:rect b="b" l="l" r="r" t="t"/>
            <a:pathLst>
              <a:path extrusionOk="0" h="892070" w="645500">
                <a:moveTo>
                  <a:pt x="0" y="0"/>
                </a:moveTo>
                <a:lnTo>
                  <a:pt x="645500" y="0"/>
                </a:lnTo>
                <a:lnTo>
                  <a:pt x="645500" y="892070"/>
                </a:lnTo>
                <a:lnTo>
                  <a:pt x="0" y="892070"/>
                </a:lnTo>
                <a:close/>
              </a:path>
            </a:pathLst>
          </a:custGeom>
          <a:solidFill>
            <a:srgbClr val="000000">
              <a:alpha val="0"/>
            </a:srgbClr>
          </a:solidFill>
          <a:ln cap="flat" cmpd="sng" w="47625">
            <a:solidFill>
              <a:srgbClr val="2D2D2D"/>
            </a:solidFill>
            <a:prstDash val="solid"/>
            <a:round/>
            <a:headEnd len="sm" w="sm" type="none"/>
            <a:tailEnd len="sm" w="sm" type="none"/>
          </a:ln>
        </p:spPr>
      </p:sp>
      <p:sp>
        <p:nvSpPr>
          <p:cNvPr id="489" name="Google Shape;489;p36"/>
          <p:cNvSpPr/>
          <p:nvPr/>
        </p:nvSpPr>
        <p:spPr>
          <a:xfrm>
            <a:off x="2194318" y="6060253"/>
            <a:ext cx="2451286" cy="3326682"/>
          </a:xfrm>
          <a:custGeom>
            <a:rect b="b" l="l" r="r" t="t"/>
            <a:pathLst>
              <a:path extrusionOk="0" h="876019" w="645500">
                <a:moveTo>
                  <a:pt x="0" y="0"/>
                </a:moveTo>
                <a:lnTo>
                  <a:pt x="645500" y="0"/>
                </a:lnTo>
                <a:lnTo>
                  <a:pt x="645500" y="876019"/>
                </a:lnTo>
                <a:lnTo>
                  <a:pt x="0" y="876019"/>
                </a:lnTo>
                <a:close/>
              </a:path>
            </a:pathLst>
          </a:custGeom>
          <a:solidFill>
            <a:srgbClr val="000000">
              <a:alpha val="0"/>
            </a:srgbClr>
          </a:solidFill>
          <a:ln cap="flat" cmpd="sng" w="47625">
            <a:solidFill>
              <a:srgbClr val="2D2D2D"/>
            </a:solidFill>
            <a:prstDash val="solid"/>
            <a:round/>
            <a:headEnd len="sm" w="sm" type="none"/>
            <a:tailEnd len="sm" w="sm" type="none"/>
          </a:ln>
        </p:spPr>
      </p:sp>
      <p:pic>
        <p:nvPicPr>
          <p:cNvPr descr="Profile photo for Katie Craig" id="490" name="Google Shape;490;p36"/>
          <p:cNvPicPr preferRelativeResize="0"/>
          <p:nvPr/>
        </p:nvPicPr>
        <p:blipFill rotWithShape="1">
          <a:blip r:embed="rId3">
            <a:alphaModFix/>
          </a:blip>
          <a:srcRect b="0" l="0" r="0" t="0"/>
          <a:stretch/>
        </p:blipFill>
        <p:spPr>
          <a:xfrm>
            <a:off x="2245300" y="1875689"/>
            <a:ext cx="2367425" cy="2676401"/>
          </a:xfrm>
          <a:prstGeom prst="rect">
            <a:avLst/>
          </a:prstGeom>
          <a:noFill/>
          <a:ln>
            <a:noFill/>
          </a:ln>
        </p:spPr>
      </p:pic>
      <p:sp>
        <p:nvSpPr>
          <p:cNvPr id="491" name="Google Shape;491;p36"/>
          <p:cNvSpPr/>
          <p:nvPr/>
        </p:nvSpPr>
        <p:spPr>
          <a:xfrm>
            <a:off x="5914637" y="6054310"/>
            <a:ext cx="2451286" cy="3361723"/>
          </a:xfrm>
          <a:custGeom>
            <a:rect b="b" l="l" r="r" t="t"/>
            <a:pathLst>
              <a:path extrusionOk="0" h="876019" w="645500">
                <a:moveTo>
                  <a:pt x="0" y="0"/>
                </a:moveTo>
                <a:lnTo>
                  <a:pt x="645500" y="0"/>
                </a:lnTo>
                <a:lnTo>
                  <a:pt x="645500" y="876019"/>
                </a:lnTo>
                <a:lnTo>
                  <a:pt x="0" y="876019"/>
                </a:lnTo>
                <a:close/>
              </a:path>
            </a:pathLst>
          </a:custGeom>
          <a:solidFill>
            <a:srgbClr val="000000">
              <a:alpha val="0"/>
            </a:srgbClr>
          </a:solidFill>
          <a:ln cap="flat" cmpd="sng" w="47625">
            <a:solidFill>
              <a:srgbClr val="2D2D2D"/>
            </a:solidFill>
            <a:prstDash val="solid"/>
            <a:round/>
            <a:headEnd len="sm" w="sm" type="none"/>
            <a:tailEnd len="sm" w="sm" type="none"/>
          </a:ln>
        </p:spPr>
      </p:sp>
      <p:pic>
        <p:nvPicPr>
          <p:cNvPr descr="Profile photo for Sowmya Shetty" id="492" name="Google Shape;492;p36"/>
          <p:cNvPicPr preferRelativeResize="0"/>
          <p:nvPr/>
        </p:nvPicPr>
        <p:blipFill rotWithShape="1">
          <a:blip r:embed="rId4">
            <a:alphaModFix/>
          </a:blip>
          <a:srcRect b="0" l="0" r="0" t="0"/>
          <a:stretch/>
        </p:blipFill>
        <p:spPr>
          <a:xfrm>
            <a:off x="2201900" y="6122075"/>
            <a:ext cx="2367425" cy="2599450"/>
          </a:xfrm>
          <a:prstGeom prst="rect">
            <a:avLst/>
          </a:prstGeom>
          <a:noFill/>
          <a:ln>
            <a:noFill/>
          </a:ln>
        </p:spPr>
      </p:pic>
      <p:sp>
        <p:nvSpPr>
          <p:cNvPr id="493" name="Google Shape;493;p36"/>
          <p:cNvSpPr/>
          <p:nvPr/>
        </p:nvSpPr>
        <p:spPr>
          <a:xfrm>
            <a:off x="9680261" y="6058067"/>
            <a:ext cx="2451286" cy="3387636"/>
          </a:xfrm>
          <a:custGeom>
            <a:rect b="b" l="l" r="r" t="t"/>
            <a:pathLst>
              <a:path extrusionOk="0" h="892070" w="645500">
                <a:moveTo>
                  <a:pt x="0" y="0"/>
                </a:moveTo>
                <a:lnTo>
                  <a:pt x="645500" y="0"/>
                </a:lnTo>
                <a:lnTo>
                  <a:pt x="645500" y="892070"/>
                </a:lnTo>
                <a:lnTo>
                  <a:pt x="0" y="892070"/>
                </a:lnTo>
                <a:close/>
              </a:path>
            </a:pathLst>
          </a:custGeom>
          <a:solidFill>
            <a:srgbClr val="000000">
              <a:alpha val="0"/>
            </a:srgbClr>
          </a:solidFill>
          <a:ln cap="flat" cmpd="sng" w="47625">
            <a:solidFill>
              <a:srgbClr val="2D2D2D"/>
            </a:solidFill>
            <a:prstDash val="solid"/>
            <a:round/>
            <a:headEnd len="sm" w="sm" type="none"/>
            <a:tailEnd len="sm" w="sm" type="none"/>
          </a:ln>
        </p:spPr>
      </p:sp>
      <p:sp>
        <p:nvSpPr>
          <p:cNvPr id="494" name="Google Shape;494;p36"/>
          <p:cNvSpPr txBox="1"/>
          <p:nvPr/>
        </p:nvSpPr>
        <p:spPr>
          <a:xfrm>
            <a:off x="9895561" y="8846506"/>
            <a:ext cx="2066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Quicksand"/>
                <a:ea typeface="Quicksand"/>
                <a:cs typeface="Quicksand"/>
                <a:sym typeface="Quicksand"/>
              </a:rPr>
              <a:t>Pablo Romero</a:t>
            </a:r>
            <a:endParaRPr/>
          </a:p>
        </p:txBody>
      </p:sp>
      <p:sp>
        <p:nvSpPr>
          <p:cNvPr id="495" name="Google Shape;495;p36"/>
          <p:cNvSpPr/>
          <p:nvPr/>
        </p:nvSpPr>
        <p:spPr>
          <a:xfrm>
            <a:off x="13469041" y="5971256"/>
            <a:ext cx="2451286" cy="3387636"/>
          </a:xfrm>
          <a:custGeom>
            <a:rect b="b" l="l" r="r" t="t"/>
            <a:pathLst>
              <a:path extrusionOk="0" h="892070" w="645500">
                <a:moveTo>
                  <a:pt x="0" y="0"/>
                </a:moveTo>
                <a:lnTo>
                  <a:pt x="645500" y="0"/>
                </a:lnTo>
                <a:lnTo>
                  <a:pt x="645500" y="892070"/>
                </a:lnTo>
                <a:lnTo>
                  <a:pt x="0" y="892070"/>
                </a:lnTo>
                <a:close/>
              </a:path>
            </a:pathLst>
          </a:custGeom>
          <a:solidFill>
            <a:srgbClr val="000000">
              <a:alpha val="0"/>
            </a:srgbClr>
          </a:solidFill>
          <a:ln cap="flat" cmpd="sng" w="47625">
            <a:solidFill>
              <a:srgbClr val="2D2D2D"/>
            </a:solidFill>
            <a:prstDash val="solid"/>
            <a:round/>
            <a:headEnd len="sm" w="sm" type="none"/>
            <a:tailEnd len="sm" w="sm" type="none"/>
          </a:ln>
        </p:spPr>
      </p:sp>
      <p:sp>
        <p:nvSpPr>
          <p:cNvPr id="496" name="Google Shape;496;p36"/>
          <p:cNvSpPr txBox="1"/>
          <p:nvPr/>
        </p:nvSpPr>
        <p:spPr>
          <a:xfrm>
            <a:off x="13471000" y="8817567"/>
            <a:ext cx="253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00" u="none" cap="none" strike="noStrike">
                <a:solidFill>
                  <a:srgbClr val="000000"/>
                </a:solidFill>
                <a:latin typeface="Quicksand"/>
                <a:ea typeface="Quicksand"/>
                <a:cs typeface="Quicksand"/>
                <a:sym typeface="Quicksand"/>
              </a:rPr>
              <a:t>Roderick Burroughs</a:t>
            </a:r>
            <a:endParaRPr b="0" i="0" sz="1900" u="none" cap="none" strike="noStrike">
              <a:solidFill>
                <a:srgbClr val="000000"/>
              </a:solidFill>
              <a:latin typeface="Quicksand"/>
              <a:ea typeface="Quicksand"/>
              <a:cs typeface="Quicksand"/>
              <a:sym typeface="Quicksand"/>
            </a:endParaRPr>
          </a:p>
        </p:txBody>
      </p:sp>
      <p:pic>
        <p:nvPicPr>
          <p:cNvPr id="497" name="Google Shape;497;p36"/>
          <p:cNvPicPr preferRelativeResize="0"/>
          <p:nvPr/>
        </p:nvPicPr>
        <p:blipFill>
          <a:blip r:embed="rId5">
            <a:alphaModFix/>
          </a:blip>
          <a:stretch>
            <a:fillRect/>
          </a:stretch>
        </p:blipFill>
        <p:spPr>
          <a:xfrm>
            <a:off x="5961275" y="6097775"/>
            <a:ext cx="2367425" cy="2624060"/>
          </a:xfrm>
          <a:prstGeom prst="rect">
            <a:avLst/>
          </a:prstGeom>
          <a:noFill/>
          <a:ln>
            <a:noFill/>
          </a:ln>
        </p:spPr>
      </p:pic>
      <p:pic>
        <p:nvPicPr>
          <p:cNvPr id="498" name="Google Shape;498;p36"/>
          <p:cNvPicPr preferRelativeResize="0"/>
          <p:nvPr/>
        </p:nvPicPr>
        <p:blipFill>
          <a:blip r:embed="rId6">
            <a:alphaModFix/>
          </a:blip>
          <a:stretch>
            <a:fillRect/>
          </a:stretch>
        </p:blipFill>
        <p:spPr>
          <a:xfrm>
            <a:off x="5946822" y="1826891"/>
            <a:ext cx="2303028" cy="2797619"/>
          </a:xfrm>
          <a:prstGeom prst="rect">
            <a:avLst/>
          </a:prstGeom>
          <a:noFill/>
          <a:ln>
            <a:noFill/>
          </a:ln>
        </p:spPr>
      </p:pic>
      <p:sp>
        <p:nvSpPr>
          <p:cNvPr id="499" name="Google Shape;499;p3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0" name="Google Shape;500;p36"/>
          <p:cNvPicPr preferRelativeResize="0"/>
          <p:nvPr/>
        </p:nvPicPr>
        <p:blipFill>
          <a:blip r:embed="rId7">
            <a:alphaModFix/>
          </a:blip>
          <a:stretch>
            <a:fillRect/>
          </a:stretch>
        </p:blipFill>
        <p:spPr>
          <a:xfrm>
            <a:off x="9711150" y="6122075"/>
            <a:ext cx="2367427" cy="2599450"/>
          </a:xfrm>
          <a:prstGeom prst="rect">
            <a:avLst/>
          </a:prstGeom>
          <a:noFill/>
          <a:ln>
            <a:noFill/>
          </a:ln>
        </p:spPr>
      </p:pic>
      <p:pic>
        <p:nvPicPr>
          <p:cNvPr id="501" name="Google Shape;501;p36"/>
          <p:cNvPicPr preferRelativeResize="0"/>
          <p:nvPr/>
        </p:nvPicPr>
        <p:blipFill>
          <a:blip r:embed="rId7">
            <a:alphaModFix/>
          </a:blip>
          <a:stretch>
            <a:fillRect/>
          </a:stretch>
        </p:blipFill>
        <p:spPr>
          <a:xfrm>
            <a:off x="13532825" y="6054300"/>
            <a:ext cx="2329498" cy="259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5" name="Shape 125"/>
        <p:cNvGrpSpPr/>
        <p:nvPr/>
      </p:nvGrpSpPr>
      <p:grpSpPr>
        <a:xfrm>
          <a:off x="0" y="0"/>
          <a:ext cx="0" cy="0"/>
          <a:chOff x="0" y="0"/>
          <a:chExt cx="0" cy="0"/>
        </a:xfrm>
      </p:grpSpPr>
      <p:sp>
        <p:nvSpPr>
          <p:cNvPr id="126" name="Google Shape;126;p15"/>
          <p:cNvSpPr/>
          <p:nvPr/>
        </p:nvSpPr>
        <p:spPr>
          <a:xfrm rot="-317415">
            <a:off x="2299739" y="1674360"/>
            <a:ext cx="5505351" cy="126025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7" name="Google Shape;127;p15"/>
          <p:cNvGrpSpPr/>
          <p:nvPr/>
        </p:nvGrpSpPr>
        <p:grpSpPr>
          <a:xfrm>
            <a:off x="4762" y="-103050"/>
            <a:ext cx="3086104" cy="3194601"/>
            <a:chOff x="0" y="-28575"/>
            <a:chExt cx="812800" cy="841375"/>
          </a:xfrm>
        </p:grpSpPr>
        <p:sp>
          <p:nvSpPr>
            <p:cNvPr id="128" name="Google Shape;128;p15"/>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29" name="Google Shape;129;p15"/>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0" name="Google Shape;130;p15"/>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131" name="Google Shape;131;p15"/>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sp>
        <p:nvSpPr>
          <p:cNvPr id="132" name="Google Shape;132;p15"/>
          <p:cNvSpPr txBox="1"/>
          <p:nvPr/>
        </p:nvSpPr>
        <p:spPr>
          <a:xfrm>
            <a:off x="1675075" y="1521401"/>
            <a:ext cx="130374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D2D2D"/>
                </a:solidFill>
                <a:latin typeface="Staatliches"/>
                <a:ea typeface="Staatliches"/>
                <a:cs typeface="Staatliches"/>
                <a:sym typeface="Staatliches"/>
              </a:rPr>
              <a:t>Executive Summary</a:t>
            </a:r>
            <a:endParaRPr/>
          </a:p>
          <a:p>
            <a:pPr indent="0" lvl="0" marL="0" marR="0" rtl="0" algn="l">
              <a:lnSpc>
                <a:spcPct val="100000"/>
              </a:lnSpc>
              <a:spcBef>
                <a:spcPts val="0"/>
              </a:spcBef>
              <a:spcAft>
                <a:spcPts val="0"/>
              </a:spcAft>
              <a:buNone/>
            </a:pPr>
            <a:r>
              <a:t/>
            </a:r>
            <a:endParaRPr/>
          </a:p>
        </p:txBody>
      </p:sp>
      <p:sp>
        <p:nvSpPr>
          <p:cNvPr id="133" name="Google Shape;133;p15"/>
          <p:cNvSpPr txBox="1"/>
          <p:nvPr/>
        </p:nvSpPr>
        <p:spPr>
          <a:xfrm>
            <a:off x="1675072" y="4359700"/>
            <a:ext cx="8861100" cy="502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lang="en-US" sz="2400">
                <a:solidFill>
                  <a:srgbClr val="2D2D2D"/>
                </a:solidFill>
                <a:latin typeface="Quicksand"/>
                <a:ea typeface="Quicksand"/>
                <a:cs typeface="Quicksand"/>
                <a:sym typeface="Quicksand"/>
              </a:rPr>
              <a:t>Scenario</a:t>
            </a:r>
            <a:r>
              <a:rPr lang="en-US" sz="2400">
                <a:solidFill>
                  <a:srgbClr val="2D2D2D"/>
                </a:solidFill>
                <a:latin typeface="Quicksand"/>
                <a:ea typeface="Quicksand"/>
                <a:cs typeface="Quicksand"/>
                <a:sym typeface="Quicksand"/>
              </a:rPr>
              <a:t>: While working for a large equity-trading company called Money Miners Inc, your client is unsure where they should invest: </a:t>
            </a:r>
            <a:r>
              <a:rPr b="1" lang="en-US" sz="2400">
                <a:solidFill>
                  <a:srgbClr val="2D2D2D"/>
                </a:solidFill>
                <a:latin typeface="Quicksand"/>
                <a:ea typeface="Quicksand"/>
                <a:cs typeface="Quicksand"/>
                <a:sym typeface="Quicksand"/>
              </a:rPr>
              <a:t>Bitcoin, Precious Metals (Gold), or a general S&amp;P 500 Index Fund. </a:t>
            </a:r>
            <a:r>
              <a:rPr lang="en-US" sz="2400">
                <a:solidFill>
                  <a:srgbClr val="2D2D2D"/>
                </a:solidFill>
                <a:latin typeface="Quicksand"/>
                <a:ea typeface="Quicksand"/>
                <a:cs typeface="Quicksand"/>
                <a:sym typeface="Quicksand"/>
              </a:rPr>
              <a:t>We need to recommend </a:t>
            </a:r>
            <a:r>
              <a:rPr b="1" lang="en-US" sz="2400">
                <a:solidFill>
                  <a:srgbClr val="2D2D2D"/>
                </a:solidFill>
                <a:latin typeface="Quicksand"/>
                <a:ea typeface="Quicksand"/>
                <a:cs typeface="Quicksand"/>
                <a:sym typeface="Quicksand"/>
              </a:rPr>
              <a:t>which asset will yield the highest return in one year</a:t>
            </a:r>
            <a:r>
              <a:rPr lang="en-US" sz="2400">
                <a:solidFill>
                  <a:srgbClr val="2D2D2D"/>
                </a:solidFill>
                <a:latin typeface="Quicksand"/>
                <a:ea typeface="Quicksand"/>
                <a:cs typeface="Quicksand"/>
                <a:sym typeface="Quicksand"/>
              </a:rPr>
              <a:t>, and </a:t>
            </a:r>
            <a:r>
              <a:rPr b="1" lang="en-US" sz="2400">
                <a:solidFill>
                  <a:srgbClr val="2D2D2D"/>
                </a:solidFill>
                <a:latin typeface="Quicksand"/>
                <a:ea typeface="Quicksand"/>
                <a:cs typeface="Quicksand"/>
                <a:sym typeface="Quicksand"/>
              </a:rPr>
              <a:t>which asset is the riskiest investment. </a:t>
            </a:r>
            <a:endParaRPr b="1" sz="2400">
              <a:solidFill>
                <a:srgbClr val="2D2D2D"/>
              </a:solidFill>
              <a:latin typeface="Quicksand"/>
              <a:ea typeface="Quicksand"/>
              <a:cs typeface="Quicksand"/>
              <a:sym typeface="Quicksand"/>
            </a:endParaRPr>
          </a:p>
          <a:p>
            <a:pPr indent="0" lvl="0" marL="0" marR="0" rtl="0" algn="l">
              <a:lnSpc>
                <a:spcPct val="139958"/>
              </a:lnSpc>
              <a:spcBef>
                <a:spcPts val="0"/>
              </a:spcBef>
              <a:spcAft>
                <a:spcPts val="0"/>
              </a:spcAft>
              <a:buNone/>
            </a:pPr>
            <a:r>
              <a:t/>
            </a:r>
            <a:endParaRPr sz="2400">
              <a:solidFill>
                <a:srgbClr val="2D2D2D"/>
              </a:solidFill>
              <a:latin typeface="Quicksand"/>
              <a:ea typeface="Quicksand"/>
              <a:cs typeface="Quicksand"/>
              <a:sym typeface="Quicksand"/>
            </a:endParaRPr>
          </a:p>
          <a:p>
            <a:pPr indent="0" lvl="0" marL="0" marR="0" rtl="0" algn="l">
              <a:lnSpc>
                <a:spcPct val="139958"/>
              </a:lnSpc>
              <a:spcBef>
                <a:spcPts val="0"/>
              </a:spcBef>
              <a:spcAft>
                <a:spcPts val="0"/>
              </a:spcAft>
              <a:buNone/>
            </a:pPr>
            <a:r>
              <a:rPr lang="en-US" sz="2400">
                <a:solidFill>
                  <a:srgbClr val="2D2D2D"/>
                </a:solidFill>
                <a:latin typeface="Quicksand"/>
                <a:ea typeface="Quicksand"/>
                <a:cs typeface="Quicksand"/>
                <a:sym typeface="Quicksand"/>
              </a:rPr>
              <a:t>Using various metrics from 2019 to 2024, Money Miners will analyze current prices and trends, and produce forecasts using the Google Prophet model. </a:t>
            </a:r>
            <a:endParaRPr/>
          </a:p>
        </p:txBody>
      </p:sp>
      <p:sp>
        <p:nvSpPr>
          <p:cNvPr id="134" name="Google Shape;134;p15"/>
          <p:cNvSpPr txBox="1"/>
          <p:nvPr/>
        </p:nvSpPr>
        <p:spPr>
          <a:xfrm>
            <a:off x="1675075" y="3427131"/>
            <a:ext cx="69072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D2D2D"/>
                </a:solidFill>
                <a:latin typeface="Quicksand"/>
                <a:ea typeface="Quicksand"/>
                <a:cs typeface="Quicksand"/>
                <a:sym typeface="Quicksand"/>
              </a:rPr>
              <a:t>Investment Opportunities in 2025</a:t>
            </a:r>
            <a:endParaRPr/>
          </a:p>
        </p:txBody>
      </p:sp>
      <p:sp>
        <p:nvSpPr>
          <p:cNvPr id="135" name="Google Shape;135;p15"/>
          <p:cNvSpPr/>
          <p:nvPr/>
        </p:nvSpPr>
        <p:spPr>
          <a:xfrm>
            <a:off x="15731612" y="1915941"/>
            <a:ext cx="4569425" cy="960383"/>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5"/>
          <p:cNvSpPr/>
          <p:nvPr/>
        </p:nvSpPr>
        <p:spPr>
          <a:xfrm>
            <a:off x="15697199" y="2552078"/>
            <a:ext cx="4569425" cy="951517"/>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5"/>
          <p:cNvSpPr/>
          <p:nvPr/>
        </p:nvSpPr>
        <p:spPr>
          <a:xfrm>
            <a:off x="15731612" y="3187697"/>
            <a:ext cx="4569425" cy="960383"/>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5"/>
          <p:cNvSpPr/>
          <p:nvPr/>
        </p:nvSpPr>
        <p:spPr>
          <a:xfrm>
            <a:off x="15697199" y="3823834"/>
            <a:ext cx="4569425" cy="951517"/>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0" name="Google Shape;140;p15"/>
          <p:cNvSpPr/>
          <p:nvPr/>
        </p:nvSpPr>
        <p:spPr>
          <a:xfrm>
            <a:off x="11211875" y="3975800"/>
            <a:ext cx="6942300" cy="5022600"/>
          </a:xfrm>
          <a:prstGeom prst="rect">
            <a:avLst/>
          </a:prstGeom>
          <a:solidFill>
            <a:srgbClr val="EBFF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15"/>
          <p:cNvPicPr preferRelativeResize="0"/>
          <p:nvPr/>
        </p:nvPicPr>
        <p:blipFill>
          <a:blip r:embed="rId3">
            <a:alphaModFix/>
          </a:blip>
          <a:stretch>
            <a:fillRect/>
          </a:stretch>
        </p:blipFill>
        <p:spPr>
          <a:xfrm>
            <a:off x="10992822" y="3579401"/>
            <a:ext cx="6942464" cy="5206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45" name="Shape 145"/>
        <p:cNvGrpSpPr/>
        <p:nvPr/>
      </p:nvGrpSpPr>
      <p:grpSpPr>
        <a:xfrm>
          <a:off x="0" y="0"/>
          <a:ext cx="0" cy="0"/>
          <a:chOff x="0" y="0"/>
          <a:chExt cx="0" cy="0"/>
        </a:xfrm>
      </p:grpSpPr>
      <p:sp>
        <p:nvSpPr>
          <p:cNvPr id="146" name="Google Shape;146;p16"/>
          <p:cNvSpPr/>
          <p:nvPr/>
        </p:nvSpPr>
        <p:spPr>
          <a:xfrm rot="-353330">
            <a:off x="4775551" y="1582348"/>
            <a:ext cx="5950586" cy="1238887"/>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16"/>
          <p:cNvSpPr txBox="1"/>
          <p:nvPr/>
        </p:nvSpPr>
        <p:spPr>
          <a:xfrm>
            <a:off x="1818125" y="1573175"/>
            <a:ext cx="942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D2D2D"/>
                </a:solidFill>
                <a:latin typeface="Staatliches"/>
                <a:ea typeface="Staatliches"/>
                <a:cs typeface="Staatliches"/>
                <a:sym typeface="Staatliches"/>
              </a:rPr>
              <a:t>questions to address:</a:t>
            </a:r>
            <a:endParaRPr/>
          </a:p>
        </p:txBody>
      </p:sp>
      <p:pic>
        <p:nvPicPr>
          <p:cNvPr id="148" name="Google Shape;148;p16"/>
          <p:cNvPicPr preferRelativeResize="0"/>
          <p:nvPr/>
        </p:nvPicPr>
        <p:blipFill rotWithShape="1">
          <a:blip r:embed="rId3">
            <a:alphaModFix/>
          </a:blip>
          <a:srcRect b="13404" l="30974" r="32892" t="29087"/>
          <a:stretch/>
        </p:blipFill>
        <p:spPr>
          <a:xfrm>
            <a:off x="10497694" y="1410792"/>
            <a:ext cx="7366904" cy="7816538"/>
          </a:xfrm>
          <a:prstGeom prst="rect">
            <a:avLst/>
          </a:prstGeom>
          <a:noFill/>
          <a:ln>
            <a:noFill/>
          </a:ln>
        </p:spPr>
      </p:pic>
      <p:sp>
        <p:nvSpPr>
          <p:cNvPr id="149" name="Google Shape;149;p16"/>
          <p:cNvSpPr txBox="1"/>
          <p:nvPr/>
        </p:nvSpPr>
        <p:spPr>
          <a:xfrm>
            <a:off x="2609919" y="3970333"/>
            <a:ext cx="7720500" cy="81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D2D2D"/>
                </a:solidFill>
                <a:latin typeface="Quicksand"/>
                <a:ea typeface="Quicksand"/>
                <a:cs typeface="Quicksand"/>
                <a:sym typeface="Quicksand"/>
              </a:rPr>
              <a:t>What is the forecasted value of Bitcoin one year from now?</a:t>
            </a:r>
            <a:endParaRPr sz="2400"/>
          </a:p>
        </p:txBody>
      </p:sp>
      <p:sp>
        <p:nvSpPr>
          <p:cNvPr id="150" name="Google Shape;150;p16"/>
          <p:cNvSpPr txBox="1"/>
          <p:nvPr/>
        </p:nvSpPr>
        <p:spPr>
          <a:xfrm>
            <a:off x="2609919" y="7216418"/>
            <a:ext cx="7720500" cy="81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D2D2D"/>
                </a:solidFill>
                <a:latin typeface="Quicksand"/>
                <a:ea typeface="Quicksand"/>
                <a:cs typeface="Quicksand"/>
                <a:sym typeface="Quicksand"/>
              </a:rPr>
              <a:t>Which investment would Money Miners recommend for the highest yield in 1 year. </a:t>
            </a:r>
            <a:endParaRPr sz="2400"/>
          </a:p>
        </p:txBody>
      </p:sp>
      <p:sp>
        <p:nvSpPr>
          <p:cNvPr id="151" name="Google Shape;151;p16"/>
          <p:cNvSpPr txBox="1"/>
          <p:nvPr/>
        </p:nvSpPr>
        <p:spPr>
          <a:xfrm>
            <a:off x="2609919" y="5052361"/>
            <a:ext cx="7720500" cy="81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D2D2D"/>
                </a:solidFill>
                <a:latin typeface="Quicksand"/>
                <a:ea typeface="Quicksand"/>
                <a:cs typeface="Quicksand"/>
                <a:sym typeface="Quicksand"/>
              </a:rPr>
              <a:t>What is the forecasted value of Gold one year from now?</a:t>
            </a:r>
            <a:endParaRPr sz="2400"/>
          </a:p>
        </p:txBody>
      </p:sp>
      <p:sp>
        <p:nvSpPr>
          <p:cNvPr id="152" name="Google Shape;152;p16"/>
          <p:cNvSpPr txBox="1"/>
          <p:nvPr/>
        </p:nvSpPr>
        <p:spPr>
          <a:xfrm>
            <a:off x="2609919" y="6134390"/>
            <a:ext cx="7720500" cy="81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D2D2D"/>
                </a:solidFill>
                <a:latin typeface="Quicksand"/>
                <a:ea typeface="Quicksand"/>
                <a:cs typeface="Quicksand"/>
                <a:sym typeface="Quicksand"/>
              </a:rPr>
              <a:t>What is the forecasted value of an S&amp;P 500 index fund one year from now?</a:t>
            </a:r>
            <a:endParaRPr sz="2400"/>
          </a:p>
        </p:txBody>
      </p:sp>
      <p:sp>
        <p:nvSpPr>
          <p:cNvPr id="153" name="Google Shape;153;p16"/>
          <p:cNvSpPr txBox="1"/>
          <p:nvPr/>
        </p:nvSpPr>
        <p:spPr>
          <a:xfrm>
            <a:off x="2609919" y="8298447"/>
            <a:ext cx="7720500" cy="812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D2D2D"/>
                </a:solidFill>
                <a:latin typeface="Quicksand"/>
                <a:ea typeface="Quicksand"/>
                <a:cs typeface="Quicksand"/>
                <a:sym typeface="Quicksand"/>
              </a:rPr>
              <a:t>Which </a:t>
            </a:r>
            <a:r>
              <a:rPr lang="en-US" sz="2400">
                <a:solidFill>
                  <a:srgbClr val="2D2D2D"/>
                </a:solidFill>
                <a:latin typeface="Quicksand"/>
                <a:ea typeface="Quicksand"/>
                <a:cs typeface="Quicksand"/>
                <a:sym typeface="Quicksand"/>
              </a:rPr>
              <a:t>investment</a:t>
            </a:r>
            <a:r>
              <a:rPr lang="en-US" sz="2400">
                <a:solidFill>
                  <a:srgbClr val="2D2D2D"/>
                </a:solidFill>
                <a:latin typeface="Quicksand"/>
                <a:ea typeface="Quicksand"/>
                <a:cs typeface="Quicksand"/>
                <a:sym typeface="Quicksand"/>
              </a:rPr>
              <a:t> would Money Miners recommend as the lowest risk to return on investment in one year?</a:t>
            </a:r>
            <a:endParaRPr sz="2400"/>
          </a:p>
        </p:txBody>
      </p:sp>
      <p:cxnSp>
        <p:nvCxnSpPr>
          <p:cNvPr id="154" name="Google Shape;154;p16"/>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155" name="Google Shape;155;p16"/>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156" name="Google Shape;156;p16"/>
          <p:cNvGrpSpPr/>
          <p:nvPr/>
        </p:nvGrpSpPr>
        <p:grpSpPr>
          <a:xfrm>
            <a:off x="-9525" y="-103050"/>
            <a:ext cx="3086104" cy="3194601"/>
            <a:chOff x="0" y="-28575"/>
            <a:chExt cx="812800" cy="841375"/>
          </a:xfrm>
        </p:grpSpPr>
        <p:sp>
          <p:nvSpPr>
            <p:cNvPr id="157" name="Google Shape;157;p16"/>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58" name="Google Shape;158;p16"/>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16"/>
          <p:cNvGrpSpPr/>
          <p:nvPr/>
        </p:nvGrpSpPr>
        <p:grpSpPr>
          <a:xfrm>
            <a:off x="1818119" y="3925615"/>
            <a:ext cx="578118" cy="578118"/>
            <a:chOff x="0" y="0"/>
            <a:chExt cx="812800" cy="812800"/>
          </a:xfrm>
        </p:grpSpPr>
        <p:sp>
          <p:nvSpPr>
            <p:cNvPr id="160" name="Google Shape;160;p16"/>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61" name="Google Shape;161;p16"/>
            <p:cNvSpPr txBox="1"/>
            <p:nvPr/>
          </p:nvSpPr>
          <p:spPr>
            <a:xfrm>
              <a:off x="139700" y="111125"/>
              <a:ext cx="533400" cy="5619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6"/>
          <p:cNvGrpSpPr/>
          <p:nvPr/>
        </p:nvGrpSpPr>
        <p:grpSpPr>
          <a:xfrm>
            <a:off x="1818119" y="5030002"/>
            <a:ext cx="578118" cy="578118"/>
            <a:chOff x="0" y="0"/>
            <a:chExt cx="812800" cy="812800"/>
          </a:xfrm>
        </p:grpSpPr>
        <p:sp>
          <p:nvSpPr>
            <p:cNvPr id="163" name="Google Shape;163;p16"/>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64" name="Google Shape;164;p16"/>
            <p:cNvSpPr txBox="1"/>
            <p:nvPr/>
          </p:nvSpPr>
          <p:spPr>
            <a:xfrm>
              <a:off x="139700" y="111125"/>
              <a:ext cx="533400" cy="5619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16"/>
          <p:cNvGrpSpPr/>
          <p:nvPr/>
        </p:nvGrpSpPr>
        <p:grpSpPr>
          <a:xfrm>
            <a:off x="1818119" y="6089672"/>
            <a:ext cx="578118" cy="578118"/>
            <a:chOff x="0" y="0"/>
            <a:chExt cx="812800" cy="812800"/>
          </a:xfrm>
        </p:grpSpPr>
        <p:sp>
          <p:nvSpPr>
            <p:cNvPr id="166" name="Google Shape;166;p16"/>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67" name="Google Shape;167;p16"/>
            <p:cNvSpPr txBox="1"/>
            <p:nvPr/>
          </p:nvSpPr>
          <p:spPr>
            <a:xfrm>
              <a:off x="139700" y="111125"/>
              <a:ext cx="533400" cy="5619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16"/>
          <p:cNvGrpSpPr/>
          <p:nvPr/>
        </p:nvGrpSpPr>
        <p:grpSpPr>
          <a:xfrm>
            <a:off x="1818119" y="7153565"/>
            <a:ext cx="578118" cy="578118"/>
            <a:chOff x="0" y="0"/>
            <a:chExt cx="812800" cy="812800"/>
          </a:xfrm>
        </p:grpSpPr>
        <p:sp>
          <p:nvSpPr>
            <p:cNvPr id="169" name="Google Shape;169;p16"/>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70" name="Google Shape;170;p16"/>
            <p:cNvSpPr txBox="1"/>
            <p:nvPr/>
          </p:nvSpPr>
          <p:spPr>
            <a:xfrm>
              <a:off x="139700" y="111125"/>
              <a:ext cx="533400" cy="5619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6"/>
          <p:cNvGrpSpPr/>
          <p:nvPr/>
        </p:nvGrpSpPr>
        <p:grpSpPr>
          <a:xfrm>
            <a:off x="1818119" y="8276088"/>
            <a:ext cx="578118" cy="578118"/>
            <a:chOff x="0" y="0"/>
            <a:chExt cx="812800" cy="812800"/>
          </a:xfrm>
        </p:grpSpPr>
        <p:sp>
          <p:nvSpPr>
            <p:cNvPr id="172" name="Google Shape;172;p16"/>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73" name="Google Shape;173;p16"/>
            <p:cNvSpPr txBox="1"/>
            <p:nvPr/>
          </p:nvSpPr>
          <p:spPr>
            <a:xfrm>
              <a:off x="139700" y="111125"/>
              <a:ext cx="533400" cy="5619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1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78" name="Shape 178"/>
        <p:cNvGrpSpPr/>
        <p:nvPr/>
      </p:nvGrpSpPr>
      <p:grpSpPr>
        <a:xfrm>
          <a:off x="0" y="0"/>
          <a:ext cx="0" cy="0"/>
          <a:chOff x="0" y="0"/>
          <a:chExt cx="0" cy="0"/>
        </a:xfrm>
      </p:grpSpPr>
      <p:sp>
        <p:nvSpPr>
          <p:cNvPr id="179" name="Google Shape;179;p17"/>
          <p:cNvSpPr/>
          <p:nvPr/>
        </p:nvSpPr>
        <p:spPr>
          <a:xfrm rot="-353362">
            <a:off x="1487272" y="3139749"/>
            <a:ext cx="5625291" cy="1224767"/>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p17"/>
          <p:cNvSpPr txBox="1"/>
          <p:nvPr/>
        </p:nvSpPr>
        <p:spPr>
          <a:xfrm>
            <a:off x="1842788" y="3134341"/>
            <a:ext cx="77016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D2D2D"/>
                </a:solidFill>
                <a:latin typeface="Staatliches"/>
                <a:ea typeface="Staatliches"/>
                <a:cs typeface="Staatliches"/>
                <a:sym typeface="Staatliches"/>
              </a:rPr>
              <a:t>Data Collection</a:t>
            </a:r>
            <a:endParaRPr/>
          </a:p>
        </p:txBody>
      </p:sp>
      <p:sp>
        <p:nvSpPr>
          <p:cNvPr id="181" name="Google Shape;181;p17"/>
          <p:cNvSpPr txBox="1"/>
          <p:nvPr/>
        </p:nvSpPr>
        <p:spPr>
          <a:xfrm>
            <a:off x="1788757" y="7903200"/>
            <a:ext cx="4569300" cy="2056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800">
                <a:solidFill>
                  <a:srgbClr val="2D2D2D"/>
                </a:solidFill>
                <a:latin typeface="Quicksand"/>
                <a:ea typeface="Quicksand"/>
                <a:cs typeface="Quicksand"/>
                <a:sym typeface="Quicksand"/>
              </a:rPr>
              <a:t>Investing.com:</a:t>
            </a:r>
            <a:endParaRPr sz="2800">
              <a:solidFill>
                <a:srgbClr val="2D2D2D"/>
              </a:solidFill>
              <a:latin typeface="Quicksand"/>
              <a:ea typeface="Quicksand"/>
              <a:cs typeface="Quicksand"/>
              <a:sym typeface="Quicksand"/>
            </a:endParaRPr>
          </a:p>
          <a:p>
            <a:pPr indent="0" lvl="0" marL="0" marR="0" rtl="0" algn="l">
              <a:lnSpc>
                <a:spcPct val="130000"/>
              </a:lnSpc>
              <a:spcBef>
                <a:spcPts val="0"/>
              </a:spcBef>
              <a:spcAft>
                <a:spcPts val="0"/>
              </a:spcAft>
              <a:buNone/>
            </a:pPr>
            <a:r>
              <a:rPr lang="en-US" sz="1800">
                <a:solidFill>
                  <a:srgbClr val="2D2D2D"/>
                </a:solidFill>
                <a:latin typeface="Quicksand"/>
                <a:ea typeface="Quicksand"/>
                <a:cs typeface="Quicksand"/>
                <a:sym typeface="Quicksand"/>
              </a:rPr>
              <a:t>https://www.investing.com/crypto/bitcoin/historical-data</a:t>
            </a:r>
            <a:br>
              <a:rPr lang="en-US" sz="2800">
                <a:solidFill>
                  <a:srgbClr val="2D2D2D"/>
                </a:solidFill>
                <a:latin typeface="Quicksand"/>
                <a:ea typeface="Quicksand"/>
                <a:cs typeface="Quicksand"/>
                <a:sym typeface="Quicksand"/>
              </a:rPr>
            </a:br>
            <a:br>
              <a:rPr lang="en-US" sz="2800">
                <a:solidFill>
                  <a:srgbClr val="2D2D2D"/>
                </a:solidFill>
                <a:latin typeface="Quicksand"/>
                <a:ea typeface="Quicksand"/>
                <a:cs typeface="Quicksand"/>
                <a:sym typeface="Quicksand"/>
              </a:rPr>
            </a:br>
            <a:endParaRPr/>
          </a:p>
        </p:txBody>
      </p:sp>
      <p:sp>
        <p:nvSpPr>
          <p:cNvPr id="182" name="Google Shape;182;p17"/>
          <p:cNvSpPr txBox="1"/>
          <p:nvPr/>
        </p:nvSpPr>
        <p:spPr>
          <a:xfrm>
            <a:off x="1632607" y="5776388"/>
            <a:ext cx="48816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200">
                <a:solidFill>
                  <a:srgbClr val="2D2D2D"/>
                </a:solidFill>
                <a:latin typeface="Quicksand"/>
                <a:ea typeface="Quicksand"/>
                <a:cs typeface="Quicksand"/>
                <a:sym typeface="Quicksand"/>
              </a:rPr>
              <a:t>Historic Bitcoin Prices</a:t>
            </a:r>
            <a:endParaRPr/>
          </a:p>
        </p:txBody>
      </p:sp>
      <p:sp>
        <p:nvSpPr>
          <p:cNvPr id="183" name="Google Shape;183;p17"/>
          <p:cNvSpPr txBox="1"/>
          <p:nvPr/>
        </p:nvSpPr>
        <p:spPr>
          <a:xfrm>
            <a:off x="7274202" y="7903200"/>
            <a:ext cx="4507800" cy="1197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800">
                <a:solidFill>
                  <a:srgbClr val="2D2D2D"/>
                </a:solidFill>
                <a:latin typeface="Quicksand"/>
                <a:ea typeface="Quicksand"/>
                <a:cs typeface="Quicksand"/>
                <a:sym typeface="Quicksand"/>
              </a:rPr>
              <a:t>Investing.com:</a:t>
            </a:r>
            <a:endParaRPr sz="2800">
              <a:solidFill>
                <a:srgbClr val="2D2D2D"/>
              </a:solidFill>
              <a:latin typeface="Quicksand"/>
              <a:ea typeface="Quicksand"/>
              <a:cs typeface="Quicksand"/>
              <a:sym typeface="Quicksand"/>
            </a:endParaRPr>
          </a:p>
          <a:p>
            <a:pPr indent="0" lvl="0" marL="0" marR="0" rtl="0" algn="l">
              <a:lnSpc>
                <a:spcPct val="130000"/>
              </a:lnSpc>
              <a:spcBef>
                <a:spcPts val="0"/>
              </a:spcBef>
              <a:spcAft>
                <a:spcPts val="0"/>
              </a:spcAft>
              <a:buNone/>
            </a:pPr>
            <a:r>
              <a:rPr lang="en-US" sz="1800">
                <a:solidFill>
                  <a:srgbClr val="2D2D2D"/>
                </a:solidFill>
                <a:latin typeface="Quicksand"/>
                <a:ea typeface="Quicksand"/>
                <a:cs typeface="Quicksand"/>
                <a:sym typeface="Quicksand"/>
              </a:rPr>
              <a:t>https://www.investing.com/commodities/gold-historical-data</a:t>
            </a:r>
            <a:endParaRPr sz="1800">
              <a:solidFill>
                <a:srgbClr val="2D2D2D"/>
              </a:solidFill>
              <a:uFill>
                <a:noFill/>
              </a:uFill>
              <a:latin typeface="Quicksand"/>
              <a:ea typeface="Quicksand"/>
              <a:cs typeface="Quicksand"/>
              <a:sym typeface="Quicksand"/>
              <a:hlinkClick r:id="rId3">
                <a:extLst>
                  <a:ext uri="{A12FA001-AC4F-418D-AE19-62706E023703}">
                    <ahyp:hlinkClr val="tx"/>
                  </a:ext>
                </a:extLst>
              </a:hlinkClick>
            </a:endParaRPr>
          </a:p>
        </p:txBody>
      </p:sp>
      <p:sp>
        <p:nvSpPr>
          <p:cNvPr id="184" name="Google Shape;184;p17"/>
          <p:cNvSpPr txBox="1"/>
          <p:nvPr/>
        </p:nvSpPr>
        <p:spPr>
          <a:xfrm>
            <a:off x="7087302" y="5776388"/>
            <a:ext cx="48816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200">
                <a:solidFill>
                  <a:srgbClr val="2D2D2D"/>
                </a:solidFill>
                <a:latin typeface="Quicksand"/>
                <a:ea typeface="Quicksand"/>
                <a:cs typeface="Quicksand"/>
                <a:sym typeface="Quicksand"/>
              </a:rPr>
              <a:t>Historic Gold Prices</a:t>
            </a:r>
            <a:endParaRPr/>
          </a:p>
        </p:txBody>
      </p:sp>
      <p:sp>
        <p:nvSpPr>
          <p:cNvPr id="185" name="Google Shape;185;p17"/>
          <p:cNvSpPr txBox="1"/>
          <p:nvPr/>
        </p:nvSpPr>
        <p:spPr>
          <a:xfrm>
            <a:off x="12690627" y="7903200"/>
            <a:ext cx="4569300" cy="1197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800">
                <a:solidFill>
                  <a:srgbClr val="2D2D2D"/>
                </a:solidFill>
                <a:latin typeface="Quicksand"/>
                <a:ea typeface="Quicksand"/>
                <a:cs typeface="Quicksand"/>
                <a:sym typeface="Quicksand"/>
              </a:rPr>
              <a:t>NASDAQ.com:</a:t>
            </a:r>
            <a:endParaRPr sz="2800">
              <a:solidFill>
                <a:srgbClr val="2D2D2D"/>
              </a:solidFill>
              <a:latin typeface="Quicksand"/>
              <a:ea typeface="Quicksand"/>
              <a:cs typeface="Quicksand"/>
              <a:sym typeface="Quicksand"/>
            </a:endParaRPr>
          </a:p>
          <a:p>
            <a:pPr indent="0" lvl="0" marL="0" marR="0" rtl="0" algn="l">
              <a:lnSpc>
                <a:spcPct val="130000"/>
              </a:lnSpc>
              <a:spcBef>
                <a:spcPts val="0"/>
              </a:spcBef>
              <a:spcAft>
                <a:spcPts val="0"/>
              </a:spcAft>
              <a:buNone/>
            </a:pPr>
            <a:r>
              <a:rPr lang="en-US" sz="1800">
                <a:solidFill>
                  <a:srgbClr val="2D2D2D"/>
                </a:solidFill>
                <a:latin typeface="Quicksand"/>
                <a:ea typeface="Quicksand"/>
                <a:cs typeface="Quicksand"/>
                <a:sym typeface="Quicksand"/>
              </a:rPr>
              <a:t>https://www.nasdaq.com/market-activity/index/spx/historical</a:t>
            </a:r>
            <a:endParaRPr sz="1800">
              <a:solidFill>
                <a:srgbClr val="2D2D2D"/>
              </a:solidFill>
              <a:latin typeface="Quicksand"/>
              <a:ea typeface="Quicksand"/>
              <a:cs typeface="Quicksand"/>
              <a:sym typeface="Quicksand"/>
            </a:endParaRPr>
          </a:p>
        </p:txBody>
      </p:sp>
      <p:sp>
        <p:nvSpPr>
          <p:cNvPr id="186" name="Google Shape;186;p17"/>
          <p:cNvSpPr txBox="1"/>
          <p:nvPr/>
        </p:nvSpPr>
        <p:spPr>
          <a:xfrm>
            <a:off x="12534477" y="5776388"/>
            <a:ext cx="48816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200">
                <a:solidFill>
                  <a:srgbClr val="2D2D2D"/>
                </a:solidFill>
                <a:latin typeface="Quicksand"/>
                <a:ea typeface="Quicksand"/>
                <a:cs typeface="Quicksand"/>
                <a:sym typeface="Quicksand"/>
              </a:rPr>
              <a:t>Historic S&amp;P 500 Prices</a:t>
            </a:r>
            <a:endParaRPr/>
          </a:p>
        </p:txBody>
      </p:sp>
      <p:cxnSp>
        <p:nvCxnSpPr>
          <p:cNvPr id="187" name="Google Shape;187;p17"/>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188" name="Google Shape;188;p17"/>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189" name="Google Shape;189;p17"/>
          <p:cNvGrpSpPr/>
          <p:nvPr/>
        </p:nvGrpSpPr>
        <p:grpSpPr>
          <a:xfrm>
            <a:off x="-9525" y="-103050"/>
            <a:ext cx="3085741" cy="3195091"/>
            <a:chOff x="0" y="-28575"/>
            <a:chExt cx="812700" cy="841500"/>
          </a:xfrm>
        </p:grpSpPr>
        <p:sp>
          <p:nvSpPr>
            <p:cNvPr id="190" name="Google Shape;190;p17"/>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91" name="Google Shape;191;p17"/>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17"/>
          <p:cNvSpPr/>
          <p:nvPr/>
        </p:nvSpPr>
        <p:spPr>
          <a:xfrm>
            <a:off x="12496800" y="1589496"/>
            <a:ext cx="4569300" cy="960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17"/>
          <p:cNvSpPr/>
          <p:nvPr/>
        </p:nvSpPr>
        <p:spPr>
          <a:xfrm>
            <a:off x="12462387" y="4160266"/>
            <a:ext cx="4569300" cy="951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17"/>
          <p:cNvSpPr/>
          <p:nvPr/>
        </p:nvSpPr>
        <p:spPr>
          <a:xfrm>
            <a:off x="12462387" y="2860722"/>
            <a:ext cx="4569300" cy="951600"/>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17"/>
          <p:cNvSpPr/>
          <p:nvPr/>
        </p:nvSpPr>
        <p:spPr>
          <a:xfrm>
            <a:off x="12462387" y="2225633"/>
            <a:ext cx="4569300" cy="951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17"/>
          <p:cNvSpPr/>
          <p:nvPr/>
        </p:nvSpPr>
        <p:spPr>
          <a:xfrm>
            <a:off x="12496800" y="3524129"/>
            <a:ext cx="4569300" cy="9603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17"/>
          <p:cNvSpPr txBox="1"/>
          <p:nvPr/>
        </p:nvSpPr>
        <p:spPr>
          <a:xfrm>
            <a:off x="1874407" y="6720095"/>
            <a:ext cx="43980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D2D2D"/>
                </a:solidFill>
                <a:latin typeface="Quicksand"/>
                <a:ea typeface="Quicksand"/>
                <a:cs typeface="Quicksand"/>
                <a:sym typeface="Quicksand"/>
              </a:rPr>
              <a:t>Bitcoin prices,</a:t>
            </a:r>
            <a:r>
              <a:rPr b="0" i="0" lang="en-US" sz="2400" u="none" cap="none" strike="noStrike">
                <a:solidFill>
                  <a:srgbClr val="2D2D2D"/>
                </a:solidFill>
                <a:latin typeface="Quicksand"/>
                <a:ea typeface="Quicksand"/>
                <a:cs typeface="Quicksand"/>
                <a:sym typeface="Quicksand"/>
              </a:rPr>
              <a:t> 2019-2024</a:t>
            </a:r>
            <a:r>
              <a:rPr lang="en-US" sz="2400">
                <a:solidFill>
                  <a:srgbClr val="2D2D2D"/>
                </a:solidFill>
                <a:latin typeface="Quicksand"/>
                <a:ea typeface="Quicksand"/>
                <a:cs typeface="Quicksand"/>
                <a:sym typeface="Quicksand"/>
              </a:rPr>
              <a:t>, with 2025 forecast.</a:t>
            </a:r>
            <a:endParaRPr b="0" i="0" sz="2400" u="none" cap="none" strike="noStrike">
              <a:solidFill>
                <a:srgbClr val="2D2D2D"/>
              </a:solidFill>
              <a:latin typeface="Quicksand"/>
              <a:ea typeface="Quicksand"/>
              <a:cs typeface="Quicksand"/>
              <a:sym typeface="Quicksand"/>
            </a:endParaRPr>
          </a:p>
        </p:txBody>
      </p:sp>
      <p:sp>
        <p:nvSpPr>
          <p:cNvPr id="198" name="Google Shape;198;p17"/>
          <p:cNvSpPr txBox="1"/>
          <p:nvPr/>
        </p:nvSpPr>
        <p:spPr>
          <a:xfrm>
            <a:off x="7329102" y="6699470"/>
            <a:ext cx="43980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D2D2D"/>
                </a:solidFill>
                <a:latin typeface="Quicksand"/>
                <a:ea typeface="Quicksand"/>
                <a:cs typeface="Quicksand"/>
                <a:sym typeface="Quicksand"/>
              </a:rPr>
              <a:t>Gold prices,</a:t>
            </a:r>
            <a:r>
              <a:rPr b="0" i="0" lang="en-US" sz="2400" u="none" cap="none" strike="noStrike">
                <a:solidFill>
                  <a:srgbClr val="2D2D2D"/>
                </a:solidFill>
                <a:latin typeface="Quicksand"/>
                <a:ea typeface="Quicksand"/>
                <a:cs typeface="Quicksand"/>
                <a:sym typeface="Quicksand"/>
              </a:rPr>
              <a:t> 2019-2024</a:t>
            </a:r>
            <a:r>
              <a:rPr lang="en-US" sz="2400">
                <a:solidFill>
                  <a:srgbClr val="2D2D2D"/>
                </a:solidFill>
                <a:latin typeface="Quicksand"/>
                <a:ea typeface="Quicksand"/>
                <a:cs typeface="Quicksand"/>
                <a:sym typeface="Quicksand"/>
              </a:rPr>
              <a:t>, with 2025 forecast.</a:t>
            </a:r>
            <a:endParaRPr b="0" i="0" sz="2400" u="none" cap="none" strike="noStrike">
              <a:solidFill>
                <a:srgbClr val="2D2D2D"/>
              </a:solidFill>
              <a:latin typeface="Quicksand"/>
              <a:ea typeface="Quicksand"/>
              <a:cs typeface="Quicksand"/>
              <a:sym typeface="Quicksand"/>
            </a:endParaRPr>
          </a:p>
        </p:txBody>
      </p:sp>
      <p:sp>
        <p:nvSpPr>
          <p:cNvPr id="199" name="Google Shape;199;p17"/>
          <p:cNvSpPr txBox="1"/>
          <p:nvPr/>
        </p:nvSpPr>
        <p:spPr>
          <a:xfrm>
            <a:off x="12776277" y="6705495"/>
            <a:ext cx="43980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D2D2D"/>
                </a:solidFill>
                <a:latin typeface="Quicksand"/>
                <a:ea typeface="Quicksand"/>
                <a:cs typeface="Quicksand"/>
                <a:sym typeface="Quicksand"/>
              </a:rPr>
              <a:t>S&amp;P 500 prices,</a:t>
            </a:r>
            <a:r>
              <a:rPr b="0" i="0" lang="en-US" sz="2400" u="none" cap="none" strike="noStrike">
                <a:solidFill>
                  <a:srgbClr val="2D2D2D"/>
                </a:solidFill>
                <a:latin typeface="Quicksand"/>
                <a:ea typeface="Quicksand"/>
                <a:cs typeface="Quicksand"/>
                <a:sym typeface="Quicksand"/>
              </a:rPr>
              <a:t> 2019-2024</a:t>
            </a:r>
            <a:r>
              <a:rPr lang="en-US" sz="2400">
                <a:solidFill>
                  <a:srgbClr val="2D2D2D"/>
                </a:solidFill>
                <a:latin typeface="Quicksand"/>
                <a:ea typeface="Quicksand"/>
                <a:cs typeface="Quicksand"/>
                <a:sym typeface="Quicksand"/>
              </a:rPr>
              <a:t>, with 2025 forecast.</a:t>
            </a:r>
            <a:endParaRPr b="0" i="0" sz="2400" u="none" cap="none" strike="noStrike">
              <a:solidFill>
                <a:srgbClr val="2D2D2D"/>
              </a:solidFill>
              <a:latin typeface="Quicksand"/>
              <a:ea typeface="Quicksand"/>
              <a:cs typeface="Quicksand"/>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03" name="Shape 203"/>
        <p:cNvGrpSpPr/>
        <p:nvPr/>
      </p:nvGrpSpPr>
      <p:grpSpPr>
        <a:xfrm>
          <a:off x="0" y="0"/>
          <a:ext cx="0" cy="0"/>
          <a:chOff x="0" y="0"/>
          <a:chExt cx="0" cy="0"/>
        </a:xfrm>
      </p:grpSpPr>
      <p:sp>
        <p:nvSpPr>
          <p:cNvPr id="204" name="Google Shape;204;p18"/>
          <p:cNvSpPr/>
          <p:nvPr/>
        </p:nvSpPr>
        <p:spPr>
          <a:xfrm rot="-257438">
            <a:off x="1789968" y="1815634"/>
            <a:ext cx="4366738" cy="9172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18"/>
          <p:cNvSpPr txBox="1"/>
          <p:nvPr/>
        </p:nvSpPr>
        <p:spPr>
          <a:xfrm>
            <a:off x="1694217" y="1387302"/>
            <a:ext cx="6558300" cy="200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0"/>
              <a:buFont typeface="Arial"/>
              <a:buNone/>
            </a:pPr>
            <a:r>
              <a:rPr b="0" i="0" lang="en-US" sz="6500" u="none" cap="none" strike="noStrike">
                <a:solidFill>
                  <a:srgbClr val="2D2D2D"/>
                </a:solidFill>
                <a:latin typeface="Staatliches"/>
                <a:ea typeface="Staatliches"/>
                <a:cs typeface="Staatliches"/>
                <a:sym typeface="Staatliches"/>
              </a:rPr>
              <a:t>D</a:t>
            </a:r>
            <a:r>
              <a:rPr lang="en-US" sz="6500">
                <a:solidFill>
                  <a:srgbClr val="2D2D2D"/>
                </a:solidFill>
                <a:latin typeface="Staatliches"/>
                <a:ea typeface="Staatliches"/>
                <a:cs typeface="Staatliches"/>
                <a:sym typeface="Staatliches"/>
              </a:rPr>
              <a:t>ata cleanup and exploration</a:t>
            </a:r>
            <a:endParaRPr b="0" i="0" sz="1400" u="none" cap="none" strike="noStrike">
              <a:solidFill>
                <a:srgbClr val="000000"/>
              </a:solidFill>
              <a:latin typeface="Arial"/>
              <a:ea typeface="Arial"/>
              <a:cs typeface="Arial"/>
              <a:sym typeface="Arial"/>
            </a:endParaRPr>
          </a:p>
        </p:txBody>
      </p:sp>
      <p:cxnSp>
        <p:nvCxnSpPr>
          <p:cNvPr id="206" name="Google Shape;206;p18"/>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07" name="Google Shape;207;p18"/>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208" name="Google Shape;208;p18"/>
          <p:cNvSpPr txBox="1"/>
          <p:nvPr/>
        </p:nvSpPr>
        <p:spPr>
          <a:xfrm>
            <a:off x="11925725" y="3804188"/>
            <a:ext cx="5752500" cy="22989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b="1" lang="en-US" sz="2399">
                <a:solidFill>
                  <a:srgbClr val="2D2D2D"/>
                </a:solidFill>
                <a:latin typeface="Quicksand"/>
                <a:ea typeface="Quicksand"/>
                <a:cs typeface="Quicksand"/>
                <a:sym typeface="Quicksand"/>
              </a:rPr>
              <a:t>Using Pandas and Python functions: </a:t>
            </a:r>
            <a:r>
              <a:rPr lang="en-US" sz="2399">
                <a:solidFill>
                  <a:srgbClr val="2D2D2D"/>
                </a:solidFill>
                <a:latin typeface="Quicksand"/>
                <a:ea typeface="Quicksand"/>
                <a:cs typeface="Quicksand"/>
                <a:sym typeface="Quicksand"/>
              </a:rPr>
              <a:t>We cleaned the data to remove characters like “K” for thousands, “M” for millions, and so on.</a:t>
            </a:r>
            <a:endParaRPr sz="2399">
              <a:solidFill>
                <a:srgbClr val="2D2D2D"/>
              </a:solidFill>
              <a:latin typeface="Quicksand"/>
              <a:ea typeface="Quicksand"/>
              <a:cs typeface="Quicksand"/>
              <a:sym typeface="Quicksand"/>
            </a:endParaRPr>
          </a:p>
          <a:p>
            <a:pPr indent="0" lvl="0" marL="0" marR="0" rtl="0" algn="l">
              <a:lnSpc>
                <a:spcPct val="140016"/>
              </a:lnSpc>
              <a:spcBef>
                <a:spcPts val="0"/>
              </a:spcBef>
              <a:spcAft>
                <a:spcPts val="0"/>
              </a:spcAft>
              <a:buClr>
                <a:srgbClr val="000000"/>
              </a:buClr>
              <a:buSzPts val="2399"/>
              <a:buFont typeface="Arial"/>
              <a:buNone/>
            </a:pPr>
            <a:r>
              <a:rPr lang="en-US" sz="1500">
                <a:solidFill>
                  <a:srgbClr val="2D2D2D"/>
                </a:solidFill>
                <a:latin typeface="Quicksand"/>
                <a:ea typeface="Quicksand"/>
                <a:cs typeface="Quicksand"/>
                <a:sym typeface="Quicksand"/>
              </a:rPr>
              <a:t>For example: creating a function def_convert_k_to_number</a:t>
            </a:r>
            <a:endParaRPr sz="1500">
              <a:solidFill>
                <a:srgbClr val="2D2D2D"/>
              </a:solidFill>
              <a:latin typeface="Quicksand"/>
              <a:ea typeface="Quicksand"/>
              <a:cs typeface="Quicksand"/>
              <a:sym typeface="Quicksand"/>
            </a:endParaRPr>
          </a:p>
        </p:txBody>
      </p:sp>
      <p:sp>
        <p:nvSpPr>
          <p:cNvPr id="209" name="Google Shape;209;p18"/>
          <p:cNvSpPr txBox="1"/>
          <p:nvPr/>
        </p:nvSpPr>
        <p:spPr>
          <a:xfrm>
            <a:off x="11873075" y="1306775"/>
            <a:ext cx="6159000" cy="1588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b="1" lang="en-US" sz="2399">
                <a:solidFill>
                  <a:srgbClr val="2D2D2D"/>
                </a:solidFill>
                <a:latin typeface="Quicksand"/>
                <a:ea typeface="Quicksand"/>
                <a:cs typeface="Quicksand"/>
                <a:sym typeface="Quicksand"/>
              </a:rPr>
              <a:t>Common Data: </a:t>
            </a:r>
            <a:r>
              <a:rPr lang="en-US" sz="2399">
                <a:solidFill>
                  <a:srgbClr val="2D2D2D"/>
                </a:solidFill>
                <a:latin typeface="Quicksand"/>
                <a:ea typeface="Quicksand"/>
                <a:cs typeface="Quicksand"/>
                <a:sym typeface="Quicksand"/>
              </a:rPr>
              <a:t>We checked for common data and timeframes to clean our data. </a:t>
            </a:r>
            <a:endParaRPr sz="2399">
              <a:solidFill>
                <a:srgbClr val="2D2D2D"/>
              </a:solidFill>
              <a:latin typeface="Quicksand"/>
              <a:ea typeface="Quicksand"/>
              <a:cs typeface="Quicksand"/>
              <a:sym typeface="Quicksand"/>
            </a:endParaRPr>
          </a:p>
          <a:p>
            <a:pPr indent="0" lvl="0" marL="0" marR="0" rtl="0" algn="l">
              <a:lnSpc>
                <a:spcPct val="140016"/>
              </a:lnSpc>
              <a:spcBef>
                <a:spcPts val="0"/>
              </a:spcBef>
              <a:spcAft>
                <a:spcPts val="0"/>
              </a:spcAft>
              <a:buClr>
                <a:srgbClr val="000000"/>
              </a:buClr>
              <a:buSzPts val="2399"/>
              <a:buFont typeface="Arial"/>
              <a:buNone/>
            </a:pPr>
            <a:r>
              <a:rPr lang="en-US" sz="1500">
                <a:solidFill>
                  <a:srgbClr val="2D2D2D"/>
                </a:solidFill>
                <a:latin typeface="Quicksand"/>
                <a:ea typeface="Quicksand"/>
                <a:cs typeface="Quicksand"/>
                <a:sym typeface="Quicksand"/>
              </a:rPr>
              <a:t>For </a:t>
            </a:r>
            <a:r>
              <a:rPr lang="en-US" sz="1500">
                <a:solidFill>
                  <a:srgbClr val="2D2D2D"/>
                </a:solidFill>
                <a:latin typeface="Quicksand"/>
                <a:ea typeface="Quicksand"/>
                <a:cs typeface="Quicksand"/>
                <a:sym typeface="Quicksand"/>
              </a:rPr>
              <a:t>example: gold_df.columns = ["Price", "Open", "High", "Low", "Volume", "Change %"]</a:t>
            </a:r>
            <a:endParaRPr sz="1500">
              <a:solidFill>
                <a:srgbClr val="2D2D2D"/>
              </a:solidFill>
              <a:latin typeface="Quicksand"/>
              <a:ea typeface="Quicksand"/>
              <a:cs typeface="Quicksand"/>
              <a:sym typeface="Quicksand"/>
            </a:endParaRPr>
          </a:p>
        </p:txBody>
      </p:sp>
      <p:sp>
        <p:nvSpPr>
          <p:cNvPr id="210" name="Google Shape;210;p18"/>
          <p:cNvSpPr txBox="1"/>
          <p:nvPr/>
        </p:nvSpPr>
        <p:spPr>
          <a:xfrm>
            <a:off x="11873074" y="7012302"/>
            <a:ext cx="5752500" cy="1403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399"/>
              <a:buFont typeface="Arial"/>
              <a:buNone/>
            </a:pPr>
            <a:r>
              <a:rPr b="1" lang="en-US" sz="2399">
                <a:solidFill>
                  <a:srgbClr val="2D2D2D"/>
                </a:solidFill>
                <a:latin typeface="Quicksand"/>
                <a:ea typeface="Quicksand"/>
                <a:cs typeface="Quicksand"/>
                <a:sym typeface="Quicksand"/>
              </a:rPr>
              <a:t>To explore the data</a:t>
            </a:r>
            <a:r>
              <a:rPr lang="en-US" sz="2399">
                <a:solidFill>
                  <a:srgbClr val="2D2D2D"/>
                </a:solidFill>
                <a:latin typeface="Quicksand"/>
                <a:ea typeface="Quicksand"/>
                <a:cs typeface="Quicksand"/>
                <a:sym typeface="Quicksand"/>
              </a:rPr>
              <a:t>, we opted to curate and download the data instead of using Google’s built in </a:t>
            </a:r>
            <a:r>
              <a:rPr b="1" lang="en-US" sz="2399">
                <a:solidFill>
                  <a:srgbClr val="2D2D2D"/>
                </a:solidFill>
                <a:latin typeface="Quicksand"/>
                <a:ea typeface="Quicksand"/>
                <a:cs typeface="Quicksand"/>
                <a:sym typeface="Quicksand"/>
              </a:rPr>
              <a:t>finance function</a:t>
            </a:r>
            <a:r>
              <a:rPr lang="en-US" sz="2399">
                <a:solidFill>
                  <a:srgbClr val="2D2D2D"/>
                </a:solidFill>
                <a:latin typeface="Quicksand"/>
                <a:ea typeface="Quicksand"/>
                <a:cs typeface="Quicksand"/>
                <a:sym typeface="Quicksand"/>
              </a:rPr>
              <a:t>.</a:t>
            </a:r>
            <a:endParaRPr b="0" i="0" sz="1400" u="none" cap="none" strike="noStrike">
              <a:solidFill>
                <a:srgbClr val="000000"/>
              </a:solidFill>
              <a:latin typeface="Arial"/>
              <a:ea typeface="Arial"/>
              <a:cs typeface="Arial"/>
              <a:sym typeface="Arial"/>
            </a:endParaRPr>
          </a:p>
        </p:txBody>
      </p:sp>
      <p:sp>
        <p:nvSpPr>
          <p:cNvPr id="211" name="Google Shape;211;p18"/>
          <p:cNvSpPr txBox="1"/>
          <p:nvPr/>
        </p:nvSpPr>
        <p:spPr>
          <a:xfrm>
            <a:off x="11025997" y="1306779"/>
            <a:ext cx="383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1.</a:t>
            </a:r>
            <a:endParaRPr b="0" i="0" sz="1400" u="none" cap="none" strike="noStrike">
              <a:solidFill>
                <a:srgbClr val="000000"/>
              </a:solidFill>
              <a:latin typeface="Arial"/>
              <a:ea typeface="Arial"/>
              <a:cs typeface="Arial"/>
              <a:sym typeface="Arial"/>
            </a:endParaRPr>
          </a:p>
        </p:txBody>
      </p:sp>
      <p:sp>
        <p:nvSpPr>
          <p:cNvPr id="212" name="Google Shape;212;p18"/>
          <p:cNvSpPr txBox="1"/>
          <p:nvPr/>
        </p:nvSpPr>
        <p:spPr>
          <a:xfrm>
            <a:off x="11025997" y="3812431"/>
            <a:ext cx="488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2.</a:t>
            </a:r>
            <a:endParaRPr b="0" i="0" sz="1400" u="none" cap="none" strike="noStrike">
              <a:solidFill>
                <a:srgbClr val="000000"/>
              </a:solidFill>
              <a:latin typeface="Arial"/>
              <a:ea typeface="Arial"/>
              <a:cs typeface="Arial"/>
              <a:sym typeface="Arial"/>
            </a:endParaRPr>
          </a:p>
        </p:txBody>
      </p:sp>
      <p:sp>
        <p:nvSpPr>
          <p:cNvPr id="213" name="Google Shape;213;p18"/>
          <p:cNvSpPr txBox="1"/>
          <p:nvPr/>
        </p:nvSpPr>
        <p:spPr>
          <a:xfrm>
            <a:off x="10922497" y="7050182"/>
            <a:ext cx="590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3.</a:t>
            </a:r>
            <a:endParaRPr b="0" i="0" sz="1400" u="none" cap="none" strike="noStrike">
              <a:solidFill>
                <a:srgbClr val="000000"/>
              </a:solidFill>
              <a:latin typeface="Arial"/>
              <a:ea typeface="Arial"/>
              <a:cs typeface="Arial"/>
              <a:sym typeface="Arial"/>
            </a:endParaRPr>
          </a:p>
        </p:txBody>
      </p:sp>
      <p:grpSp>
        <p:nvGrpSpPr>
          <p:cNvPr id="214" name="Google Shape;214;p18"/>
          <p:cNvGrpSpPr/>
          <p:nvPr/>
        </p:nvGrpSpPr>
        <p:grpSpPr>
          <a:xfrm>
            <a:off x="-9525" y="-103051"/>
            <a:ext cx="3085741" cy="3195091"/>
            <a:chOff x="0" y="-28575"/>
            <a:chExt cx="812700" cy="841500"/>
          </a:xfrm>
        </p:grpSpPr>
        <p:sp>
          <p:nvSpPr>
            <p:cNvPr id="215" name="Google Shape;215;p18"/>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16" name="Google Shape;216;p18"/>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18"/>
          <p:cNvSpPr/>
          <p:nvPr/>
        </p:nvSpPr>
        <p:spPr>
          <a:xfrm>
            <a:off x="1761725" y="4601625"/>
            <a:ext cx="7760400" cy="4997400"/>
          </a:xfrm>
          <a:prstGeom prst="rect">
            <a:avLst/>
          </a:prstGeom>
          <a:solidFill>
            <a:srgbClr val="EBFF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9" name="Google Shape;219;p18"/>
          <p:cNvPicPr preferRelativeResize="0"/>
          <p:nvPr/>
        </p:nvPicPr>
        <p:blipFill>
          <a:blip r:embed="rId3">
            <a:alphaModFix/>
          </a:blip>
          <a:stretch>
            <a:fillRect/>
          </a:stretch>
        </p:blipFill>
        <p:spPr>
          <a:xfrm>
            <a:off x="1694226" y="4319050"/>
            <a:ext cx="7639424" cy="5091699"/>
          </a:xfrm>
          <a:prstGeom prst="rect">
            <a:avLst/>
          </a:prstGeom>
          <a:solidFill>
            <a:srgbClr val="EBFF45"/>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23" name="Shape 223"/>
        <p:cNvGrpSpPr/>
        <p:nvPr/>
      </p:nvGrpSpPr>
      <p:grpSpPr>
        <a:xfrm>
          <a:off x="0" y="0"/>
          <a:ext cx="0" cy="0"/>
          <a:chOff x="0" y="0"/>
          <a:chExt cx="0" cy="0"/>
        </a:xfrm>
      </p:grpSpPr>
      <p:sp>
        <p:nvSpPr>
          <p:cNvPr id="224" name="Google Shape;224;p19"/>
          <p:cNvSpPr/>
          <p:nvPr/>
        </p:nvSpPr>
        <p:spPr>
          <a:xfrm rot="-257438">
            <a:off x="1551843" y="3387109"/>
            <a:ext cx="4366738" cy="9172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19"/>
          <p:cNvSpPr txBox="1"/>
          <p:nvPr/>
        </p:nvSpPr>
        <p:spPr>
          <a:xfrm>
            <a:off x="1694226" y="1387300"/>
            <a:ext cx="9654300" cy="300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500"/>
              <a:buFont typeface="Arial"/>
              <a:buNone/>
            </a:pPr>
            <a:r>
              <a:rPr lang="en-US" sz="6500">
                <a:solidFill>
                  <a:srgbClr val="2D2D2D"/>
                </a:solidFill>
                <a:latin typeface="Staatliches"/>
                <a:ea typeface="Staatliches"/>
                <a:cs typeface="Staatliches"/>
                <a:sym typeface="Staatliches"/>
              </a:rPr>
              <a:t>Approach and methodology:  how to quantify</a:t>
            </a:r>
            <a:endParaRPr sz="6500">
              <a:solidFill>
                <a:srgbClr val="2D2D2D"/>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6500"/>
              <a:buFont typeface="Arial"/>
              <a:buNone/>
            </a:pPr>
            <a:r>
              <a:rPr lang="en-US" sz="6500">
                <a:solidFill>
                  <a:srgbClr val="2D2D2D"/>
                </a:solidFill>
                <a:latin typeface="Staatliches"/>
                <a:ea typeface="Staatliches"/>
                <a:cs typeface="Staatliches"/>
                <a:sym typeface="Staatliches"/>
              </a:rPr>
              <a:t>Volatility</a:t>
            </a:r>
            <a:endParaRPr b="0" i="0" sz="1400" u="none" cap="none" strike="noStrike">
              <a:solidFill>
                <a:srgbClr val="000000"/>
              </a:solidFill>
              <a:latin typeface="Arial"/>
              <a:ea typeface="Arial"/>
              <a:cs typeface="Arial"/>
              <a:sym typeface="Arial"/>
            </a:endParaRPr>
          </a:p>
        </p:txBody>
      </p:sp>
      <p:cxnSp>
        <p:nvCxnSpPr>
          <p:cNvPr id="226" name="Google Shape;226;p19"/>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27" name="Google Shape;227;p19"/>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228" name="Google Shape;228;p19"/>
          <p:cNvSpPr txBox="1"/>
          <p:nvPr/>
        </p:nvSpPr>
        <p:spPr>
          <a:xfrm>
            <a:off x="11710450" y="4540806"/>
            <a:ext cx="5189100" cy="22167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1800">
                <a:solidFill>
                  <a:srgbClr val="2D2D2D"/>
                </a:solidFill>
                <a:latin typeface="Quicksand"/>
                <a:ea typeface="Quicksand"/>
                <a:cs typeface="Quicksand"/>
                <a:sym typeface="Quicksand"/>
              </a:rPr>
              <a:t>Average True Range: </a:t>
            </a:r>
            <a:r>
              <a:rPr lang="en-US" sz="1800">
                <a:solidFill>
                  <a:srgbClr val="2D2D2D"/>
                </a:solidFill>
                <a:latin typeface="Quicksand"/>
                <a:ea typeface="Quicksand"/>
                <a:cs typeface="Quicksand"/>
                <a:sym typeface="Quicksand"/>
              </a:rPr>
              <a:t>(ATR) is a technical analysis indicator used in financial markets to measure market volatility. ATR calculates the average range between the high and low price of an asset over a specified period, considering gaps in price movement.</a:t>
            </a:r>
            <a:endParaRPr b="0" i="0" sz="1800" u="none" cap="none" strike="noStrike">
              <a:solidFill>
                <a:srgbClr val="000000"/>
              </a:solidFill>
              <a:latin typeface="Arial"/>
              <a:ea typeface="Arial"/>
              <a:cs typeface="Arial"/>
              <a:sym typeface="Arial"/>
            </a:endParaRPr>
          </a:p>
        </p:txBody>
      </p:sp>
      <p:sp>
        <p:nvSpPr>
          <p:cNvPr id="229" name="Google Shape;229;p19"/>
          <p:cNvSpPr txBox="1"/>
          <p:nvPr/>
        </p:nvSpPr>
        <p:spPr>
          <a:xfrm>
            <a:off x="11710450" y="1472259"/>
            <a:ext cx="5860500" cy="22167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1800">
                <a:solidFill>
                  <a:srgbClr val="2D2D2D"/>
                </a:solidFill>
                <a:latin typeface="Quicksand"/>
                <a:ea typeface="Quicksand"/>
                <a:cs typeface="Quicksand"/>
                <a:sym typeface="Quicksand"/>
              </a:rPr>
              <a:t>Standard Deviation</a:t>
            </a:r>
            <a:r>
              <a:rPr lang="en-US" sz="1800">
                <a:solidFill>
                  <a:srgbClr val="2D2D2D"/>
                </a:solidFill>
                <a:latin typeface="Quicksand"/>
                <a:ea typeface="Quicksand"/>
                <a:cs typeface="Quicksand"/>
                <a:sym typeface="Quicksand"/>
              </a:rPr>
              <a:t>:</a:t>
            </a:r>
            <a:r>
              <a:rPr lang="en-US" sz="1800">
                <a:solidFill>
                  <a:srgbClr val="2D2D2D"/>
                </a:solidFill>
                <a:latin typeface="Quicksand"/>
                <a:ea typeface="Quicksand"/>
                <a:cs typeface="Quicksand"/>
                <a:sym typeface="Quicksand"/>
              </a:rPr>
              <a:t> A widely used measure of volatility, representing the dispersion or variability of returns from their average (mean). It provides a statistical estimate of how much an investment's returns can vary over time, helping to assess the risk associated with that investment.</a:t>
            </a:r>
            <a:endParaRPr b="0" i="0" sz="1800" u="none" cap="none" strike="noStrike">
              <a:solidFill>
                <a:srgbClr val="000000"/>
              </a:solidFill>
              <a:latin typeface="Arial"/>
              <a:ea typeface="Arial"/>
              <a:cs typeface="Arial"/>
              <a:sym typeface="Arial"/>
            </a:endParaRPr>
          </a:p>
        </p:txBody>
      </p:sp>
      <p:sp>
        <p:nvSpPr>
          <p:cNvPr id="230" name="Google Shape;230;p19"/>
          <p:cNvSpPr txBox="1"/>
          <p:nvPr/>
        </p:nvSpPr>
        <p:spPr>
          <a:xfrm>
            <a:off x="11088678" y="1406779"/>
            <a:ext cx="383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1.</a:t>
            </a:r>
            <a:endParaRPr b="0" i="0" sz="1400" u="none" cap="none" strike="noStrike">
              <a:solidFill>
                <a:srgbClr val="000000"/>
              </a:solidFill>
              <a:latin typeface="Arial"/>
              <a:ea typeface="Arial"/>
              <a:cs typeface="Arial"/>
              <a:sym typeface="Arial"/>
            </a:endParaRPr>
          </a:p>
        </p:txBody>
      </p:sp>
      <p:sp>
        <p:nvSpPr>
          <p:cNvPr id="231" name="Google Shape;231;p19"/>
          <p:cNvSpPr txBox="1"/>
          <p:nvPr/>
        </p:nvSpPr>
        <p:spPr>
          <a:xfrm>
            <a:off x="11036028" y="4460843"/>
            <a:ext cx="488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2.</a:t>
            </a:r>
            <a:endParaRPr b="0" i="0" sz="1400" u="none" cap="none" strike="noStrike">
              <a:solidFill>
                <a:srgbClr val="000000"/>
              </a:solidFill>
              <a:latin typeface="Arial"/>
              <a:ea typeface="Arial"/>
              <a:cs typeface="Arial"/>
              <a:sym typeface="Arial"/>
            </a:endParaRPr>
          </a:p>
        </p:txBody>
      </p:sp>
      <p:grpSp>
        <p:nvGrpSpPr>
          <p:cNvPr id="232" name="Google Shape;232;p19"/>
          <p:cNvGrpSpPr/>
          <p:nvPr/>
        </p:nvGrpSpPr>
        <p:grpSpPr>
          <a:xfrm>
            <a:off x="-9525" y="-103051"/>
            <a:ext cx="3085741" cy="3195091"/>
            <a:chOff x="0" y="-28575"/>
            <a:chExt cx="812700" cy="841500"/>
          </a:xfrm>
        </p:grpSpPr>
        <p:sp>
          <p:nvSpPr>
            <p:cNvPr id="233" name="Google Shape;233;p19"/>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34" name="Google Shape;234;p19"/>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5" name="Google Shape;235;p19"/>
          <p:cNvSpPr/>
          <p:nvPr/>
        </p:nvSpPr>
        <p:spPr>
          <a:xfrm>
            <a:off x="1703742" y="6721857"/>
            <a:ext cx="8543700" cy="2688900"/>
          </a:xfrm>
          <a:prstGeom prst="rect">
            <a:avLst/>
          </a:prstGeom>
          <a:solidFill>
            <a:srgbClr val="EBFF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19"/>
          <p:cNvPicPr preferRelativeResize="0"/>
          <p:nvPr/>
        </p:nvPicPr>
        <p:blipFill rotWithShape="1">
          <a:blip r:embed="rId3">
            <a:alphaModFix/>
          </a:blip>
          <a:srcRect b="41531" l="0" r="0" t="2517"/>
          <a:stretch/>
        </p:blipFill>
        <p:spPr>
          <a:xfrm>
            <a:off x="1551342" y="6569457"/>
            <a:ext cx="8543611" cy="2688842"/>
          </a:xfrm>
          <a:prstGeom prst="rect">
            <a:avLst/>
          </a:prstGeom>
          <a:noFill/>
          <a:ln>
            <a:noFill/>
          </a:ln>
        </p:spPr>
      </p:pic>
      <p:sp>
        <p:nvSpPr>
          <p:cNvPr id="237" name="Google Shape;237;p19"/>
          <p:cNvSpPr txBox="1"/>
          <p:nvPr/>
        </p:nvSpPr>
        <p:spPr>
          <a:xfrm>
            <a:off x="11710450" y="7609352"/>
            <a:ext cx="5189100" cy="22167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Clr>
                <a:schemeClr val="dk1"/>
              </a:buClr>
              <a:buSzPts val="1100"/>
              <a:buFont typeface="Arial"/>
              <a:buNone/>
            </a:pPr>
            <a:r>
              <a:rPr b="1" lang="en-US" sz="1800">
                <a:solidFill>
                  <a:srgbClr val="2D2D2D"/>
                </a:solidFill>
                <a:latin typeface="Quicksand"/>
                <a:ea typeface="Quicksand"/>
                <a:cs typeface="Quicksand"/>
                <a:sym typeface="Quicksand"/>
              </a:rPr>
              <a:t>Beta</a:t>
            </a:r>
            <a:r>
              <a:rPr lang="en-US" sz="1800">
                <a:solidFill>
                  <a:srgbClr val="2D2D2D"/>
                </a:solidFill>
                <a:latin typeface="Quicksand"/>
                <a:ea typeface="Quicksand"/>
                <a:cs typeface="Quicksand"/>
                <a:sym typeface="Quicksand"/>
              </a:rPr>
              <a:t>: A measure of a stock's volatility relative to the overall market (commonly represented by a benchmark index like the S&amp;P 500). It is a key concept in modern portfolio theory and is used to assess the systematic risk (market risk) of an individual asset or portfolio.</a:t>
            </a:r>
            <a:endParaRPr sz="1800">
              <a:solidFill>
                <a:srgbClr val="2D2D2D"/>
              </a:solidFill>
              <a:latin typeface="Quicksand"/>
              <a:ea typeface="Quicksand"/>
              <a:cs typeface="Quicksand"/>
              <a:sym typeface="Quicksand"/>
            </a:endParaRPr>
          </a:p>
        </p:txBody>
      </p:sp>
      <p:sp>
        <p:nvSpPr>
          <p:cNvPr id="238" name="Google Shape;238;p19"/>
          <p:cNvSpPr txBox="1"/>
          <p:nvPr/>
        </p:nvSpPr>
        <p:spPr>
          <a:xfrm>
            <a:off x="10985178" y="7514907"/>
            <a:ext cx="590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4500"/>
              <a:buFont typeface="Arial"/>
              <a:buNone/>
            </a:pPr>
            <a:r>
              <a:rPr b="0" i="0" lang="en-US" sz="4500" u="none" cap="none" strike="noStrike">
                <a:solidFill>
                  <a:srgbClr val="2D2D2D"/>
                </a:solidFill>
                <a:latin typeface="Quicksand"/>
                <a:ea typeface="Quicksand"/>
                <a:cs typeface="Quicksand"/>
                <a:sym typeface="Quicksand"/>
              </a:rPr>
              <a:t>3.</a:t>
            </a:r>
            <a:endParaRPr b="0" i="0" sz="1400" u="none" cap="none" strike="noStrike">
              <a:solidFill>
                <a:srgbClr val="000000"/>
              </a:solidFill>
              <a:latin typeface="Arial"/>
              <a:ea typeface="Arial"/>
              <a:cs typeface="Arial"/>
              <a:sym typeface="Arial"/>
            </a:endParaRPr>
          </a:p>
        </p:txBody>
      </p:sp>
      <p:sp>
        <p:nvSpPr>
          <p:cNvPr id="239" name="Google Shape;239;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43" name="Shape 243"/>
        <p:cNvGrpSpPr/>
        <p:nvPr/>
      </p:nvGrpSpPr>
      <p:grpSpPr>
        <a:xfrm>
          <a:off x="0" y="0"/>
          <a:ext cx="0" cy="0"/>
          <a:chOff x="0" y="0"/>
          <a:chExt cx="0" cy="0"/>
        </a:xfrm>
      </p:grpSpPr>
      <p:sp>
        <p:nvSpPr>
          <p:cNvPr id="244" name="Google Shape;244;p20"/>
          <p:cNvSpPr/>
          <p:nvPr/>
        </p:nvSpPr>
        <p:spPr>
          <a:xfrm rot="-323249">
            <a:off x="1307664" y="1116953"/>
            <a:ext cx="4594697" cy="75303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20"/>
          <p:cNvSpPr/>
          <p:nvPr/>
        </p:nvSpPr>
        <p:spPr>
          <a:xfrm rot="-323249">
            <a:off x="1307657" y="7547159"/>
            <a:ext cx="4594697" cy="75303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20"/>
          <p:cNvSpPr txBox="1"/>
          <p:nvPr/>
        </p:nvSpPr>
        <p:spPr>
          <a:xfrm>
            <a:off x="1104340" y="1019667"/>
            <a:ext cx="5496000" cy="948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2800" u="none" cap="none" strike="noStrike">
                <a:solidFill>
                  <a:srgbClr val="2D2D2D"/>
                </a:solidFill>
                <a:latin typeface="Quicksand SemiBold"/>
                <a:ea typeface="Quicksand SemiBold"/>
                <a:cs typeface="Quicksand SemiBold"/>
                <a:sym typeface="Quicksand SemiBold"/>
              </a:rPr>
              <a:t>What is the forecasted value of Bitcoin 1 year from now?</a:t>
            </a:r>
            <a:endParaRPr i="0" sz="2800" u="none" cap="none" strike="noStrike">
              <a:solidFill>
                <a:srgbClr val="000000"/>
              </a:solidFill>
              <a:latin typeface="Quicksand SemiBold"/>
              <a:ea typeface="Quicksand SemiBold"/>
              <a:cs typeface="Quicksand SemiBold"/>
              <a:sym typeface="Quicksand SemiBold"/>
            </a:endParaRPr>
          </a:p>
        </p:txBody>
      </p:sp>
      <p:sp>
        <p:nvSpPr>
          <p:cNvPr id="247" name="Google Shape;247;p20"/>
          <p:cNvSpPr txBox="1"/>
          <p:nvPr/>
        </p:nvSpPr>
        <p:spPr>
          <a:xfrm>
            <a:off x="1114594" y="7190916"/>
            <a:ext cx="5276400" cy="146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2800" u="none" cap="none" strike="noStrike">
                <a:solidFill>
                  <a:srgbClr val="2D2D2D"/>
                </a:solidFill>
                <a:latin typeface="Quicksand SemiBold"/>
                <a:ea typeface="Quicksand SemiBold"/>
                <a:cs typeface="Quicksand SemiBold"/>
                <a:sym typeface="Quicksand SemiBold"/>
              </a:rPr>
              <a:t>Which fund would </a:t>
            </a:r>
            <a:r>
              <a:rPr lang="en-US" sz="2800">
                <a:solidFill>
                  <a:srgbClr val="2D2D2D"/>
                </a:solidFill>
                <a:latin typeface="Quicksand SemiBold"/>
                <a:ea typeface="Quicksand SemiBold"/>
                <a:cs typeface="Quicksand SemiBold"/>
                <a:sym typeface="Quicksand SemiBold"/>
              </a:rPr>
              <a:t>we </a:t>
            </a:r>
            <a:r>
              <a:rPr i="0" lang="en-US" sz="2800" u="none" cap="none" strike="noStrike">
                <a:solidFill>
                  <a:srgbClr val="2D2D2D"/>
                </a:solidFill>
                <a:latin typeface="Quicksand SemiBold"/>
                <a:ea typeface="Quicksand SemiBold"/>
                <a:cs typeface="Quicksand SemiBold"/>
                <a:sym typeface="Quicksand SemiBold"/>
              </a:rPr>
              <a:t>recommend for lowest risk to return on investment in 1 year</a:t>
            </a:r>
            <a:r>
              <a:rPr lang="en-US" sz="2800">
                <a:solidFill>
                  <a:srgbClr val="2D2D2D"/>
                </a:solidFill>
                <a:latin typeface="Quicksand SemiBold"/>
                <a:ea typeface="Quicksand SemiBold"/>
                <a:cs typeface="Quicksand SemiBold"/>
                <a:sym typeface="Quicksand SemiBold"/>
              </a:rPr>
              <a:t>?</a:t>
            </a:r>
            <a:endParaRPr i="0" sz="2800" u="none" cap="none" strike="noStrike">
              <a:solidFill>
                <a:srgbClr val="000000"/>
              </a:solidFill>
              <a:latin typeface="Quicksand SemiBold"/>
              <a:ea typeface="Quicksand SemiBold"/>
              <a:cs typeface="Quicksand SemiBold"/>
              <a:sym typeface="Quicksand SemiBold"/>
            </a:endParaRPr>
          </a:p>
        </p:txBody>
      </p:sp>
      <p:sp>
        <p:nvSpPr>
          <p:cNvPr id="248" name="Google Shape;248;p20"/>
          <p:cNvSpPr txBox="1"/>
          <p:nvPr/>
        </p:nvSpPr>
        <p:spPr>
          <a:xfrm>
            <a:off x="1103650" y="2242921"/>
            <a:ext cx="5437800" cy="8496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i="0" lang="en-US" sz="2400" u="none" cap="none" strike="noStrike">
                <a:solidFill>
                  <a:srgbClr val="2D2D2D"/>
                </a:solidFill>
                <a:latin typeface="Quicksand Medium"/>
                <a:ea typeface="Quicksand Medium"/>
                <a:cs typeface="Quicksand Medium"/>
                <a:sym typeface="Quicksand Medium"/>
              </a:rPr>
              <a:t>The value of Bitcoin is forecasted to be $124,964.1</a:t>
            </a:r>
            <a:r>
              <a:rPr lang="en-US" sz="2400">
                <a:solidFill>
                  <a:srgbClr val="2D2D2D"/>
                </a:solidFill>
                <a:latin typeface="Quicksand Medium"/>
                <a:ea typeface="Quicksand Medium"/>
                <a:cs typeface="Quicksand Medium"/>
                <a:sym typeface="Quicksand Medium"/>
              </a:rPr>
              <a:t>1</a:t>
            </a:r>
            <a:r>
              <a:rPr i="0" lang="en-US" sz="2400" u="none" cap="none" strike="noStrike">
                <a:solidFill>
                  <a:srgbClr val="2D2D2D"/>
                </a:solidFill>
                <a:latin typeface="Quicksand Medium"/>
                <a:ea typeface="Quicksand Medium"/>
                <a:cs typeface="Quicksand Medium"/>
                <a:sym typeface="Quicksand Medium"/>
              </a:rPr>
              <a:t> on 12/29/25 (ythat).</a:t>
            </a:r>
            <a:endParaRPr i="0" sz="2400" u="none" cap="none" strike="noStrike">
              <a:solidFill>
                <a:srgbClr val="000000"/>
              </a:solidFill>
              <a:latin typeface="Quicksand Medium"/>
              <a:ea typeface="Quicksand Medium"/>
              <a:cs typeface="Quicksand Medium"/>
              <a:sym typeface="Quicksand Medium"/>
            </a:endParaRPr>
          </a:p>
        </p:txBody>
      </p:sp>
      <p:cxnSp>
        <p:nvCxnSpPr>
          <p:cNvPr id="249" name="Google Shape;249;p20"/>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50" name="Google Shape;250;p20"/>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51" name="Google Shape;251;p20"/>
          <p:cNvGrpSpPr/>
          <p:nvPr/>
        </p:nvGrpSpPr>
        <p:grpSpPr>
          <a:xfrm>
            <a:off x="4762" y="-103051"/>
            <a:ext cx="3085741" cy="3195091"/>
            <a:chOff x="0" y="-28575"/>
            <a:chExt cx="812700" cy="841500"/>
          </a:xfrm>
        </p:grpSpPr>
        <p:sp>
          <p:nvSpPr>
            <p:cNvPr id="252" name="Google Shape;252;p20"/>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53" name="Google Shape;253;p20"/>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20"/>
          <p:cNvSpPr/>
          <p:nvPr/>
        </p:nvSpPr>
        <p:spPr>
          <a:xfrm rot="-323249">
            <a:off x="1127080" y="4203538"/>
            <a:ext cx="4594697" cy="75303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20"/>
          <p:cNvSpPr txBox="1"/>
          <p:nvPr/>
        </p:nvSpPr>
        <p:spPr>
          <a:xfrm>
            <a:off x="1100167" y="3828530"/>
            <a:ext cx="4813800" cy="146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2800" u="none" cap="none" strike="noStrike">
                <a:solidFill>
                  <a:srgbClr val="2D2D2D"/>
                </a:solidFill>
                <a:latin typeface="Quicksand SemiBold"/>
                <a:ea typeface="Quicksand SemiBold"/>
                <a:cs typeface="Quicksand SemiBold"/>
                <a:sym typeface="Quicksand SemiBold"/>
              </a:rPr>
              <a:t>What is the forecasted value of </a:t>
            </a:r>
            <a:r>
              <a:rPr lang="en-US" sz="2800">
                <a:solidFill>
                  <a:srgbClr val="2D2D2D"/>
                </a:solidFill>
                <a:latin typeface="Quicksand SemiBold"/>
                <a:ea typeface="Quicksand SemiBold"/>
                <a:cs typeface="Quicksand SemiBold"/>
                <a:sym typeface="Quicksand SemiBold"/>
              </a:rPr>
              <a:t>Gold</a:t>
            </a:r>
            <a:r>
              <a:rPr i="0" lang="en-US" sz="2800" u="none" cap="none" strike="noStrike">
                <a:solidFill>
                  <a:srgbClr val="2D2D2D"/>
                </a:solidFill>
                <a:latin typeface="Quicksand SemiBold"/>
                <a:ea typeface="Quicksand SemiBold"/>
                <a:cs typeface="Quicksand SemiBold"/>
                <a:sym typeface="Quicksand SemiBold"/>
              </a:rPr>
              <a:t> 1 year from now?</a:t>
            </a:r>
            <a:endParaRPr i="0" sz="2800" u="none" cap="none" strike="noStrike">
              <a:solidFill>
                <a:srgbClr val="000000"/>
              </a:solidFill>
              <a:latin typeface="Quicksand SemiBold"/>
              <a:ea typeface="Quicksand SemiBold"/>
              <a:cs typeface="Quicksand SemiBold"/>
              <a:sym typeface="Quicksand SemiBold"/>
            </a:endParaRPr>
          </a:p>
        </p:txBody>
      </p:sp>
      <p:sp>
        <p:nvSpPr>
          <p:cNvPr id="256" name="Google Shape;256;p20"/>
          <p:cNvSpPr txBox="1"/>
          <p:nvPr/>
        </p:nvSpPr>
        <p:spPr>
          <a:xfrm>
            <a:off x="1099476" y="5506746"/>
            <a:ext cx="5437800" cy="8496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i="0" lang="en-US" sz="2400" u="none" cap="none" strike="noStrike">
                <a:solidFill>
                  <a:srgbClr val="2D2D2D"/>
                </a:solidFill>
                <a:latin typeface="Quicksand Medium"/>
                <a:ea typeface="Quicksand Medium"/>
                <a:cs typeface="Quicksand Medium"/>
                <a:sym typeface="Quicksand Medium"/>
              </a:rPr>
              <a:t>The value of Gold is forecasted to be $3460.3</a:t>
            </a:r>
            <a:r>
              <a:rPr lang="en-US" sz="2400">
                <a:solidFill>
                  <a:srgbClr val="2D2D2D"/>
                </a:solidFill>
                <a:latin typeface="Quicksand Medium"/>
                <a:ea typeface="Quicksand Medium"/>
                <a:cs typeface="Quicksand Medium"/>
                <a:sym typeface="Quicksand Medium"/>
              </a:rPr>
              <a:t>3</a:t>
            </a:r>
            <a:r>
              <a:rPr i="0" lang="en-US" sz="2400" u="none" cap="none" strike="noStrike">
                <a:solidFill>
                  <a:srgbClr val="2D2D2D"/>
                </a:solidFill>
                <a:latin typeface="Quicksand Medium"/>
                <a:ea typeface="Quicksand Medium"/>
                <a:cs typeface="Quicksand Medium"/>
                <a:sym typeface="Quicksand Medium"/>
              </a:rPr>
              <a:t> on 12/29/25 (ythat).</a:t>
            </a:r>
            <a:endParaRPr i="0" sz="2400" u="none" cap="none" strike="noStrike">
              <a:solidFill>
                <a:srgbClr val="000000"/>
              </a:solidFill>
              <a:latin typeface="Quicksand Medium"/>
              <a:ea typeface="Quicksand Medium"/>
              <a:cs typeface="Quicksand Medium"/>
              <a:sym typeface="Quicksand Medium"/>
            </a:endParaRPr>
          </a:p>
        </p:txBody>
      </p:sp>
      <p:pic>
        <p:nvPicPr>
          <p:cNvPr descr="A graph with numbers and lines&#10;&#10;Description automatically generated" id="257" name="Google Shape;257;p20"/>
          <p:cNvPicPr preferRelativeResize="0"/>
          <p:nvPr/>
        </p:nvPicPr>
        <p:blipFill rotWithShape="1">
          <a:blip r:embed="rId3">
            <a:alphaModFix/>
          </a:blip>
          <a:srcRect b="0" l="0" r="0" t="0"/>
          <a:stretch/>
        </p:blipFill>
        <p:spPr>
          <a:xfrm>
            <a:off x="6900625" y="813988"/>
            <a:ext cx="11387374" cy="8648925"/>
          </a:xfrm>
          <a:prstGeom prst="rect">
            <a:avLst/>
          </a:prstGeom>
          <a:noFill/>
          <a:ln>
            <a:noFill/>
          </a:ln>
        </p:spPr>
      </p:pic>
      <p:sp>
        <p:nvSpPr>
          <p:cNvPr id="258" name="Google Shape;258;p20"/>
          <p:cNvSpPr txBox="1"/>
          <p:nvPr/>
        </p:nvSpPr>
        <p:spPr>
          <a:xfrm>
            <a:off x="1132826" y="9065696"/>
            <a:ext cx="5437800" cy="8496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lang="en-US" sz="2400">
                <a:latin typeface="Quicksand Medium"/>
                <a:ea typeface="Quicksand Medium"/>
                <a:cs typeface="Quicksand Medium"/>
                <a:sym typeface="Quicksand Medium"/>
              </a:rPr>
              <a:t>The lowest risk investment would be an S&amp;P 500 index fund.</a:t>
            </a:r>
            <a:endParaRPr i="0" sz="2400" u="none" cap="none" strike="noStrike">
              <a:solidFill>
                <a:srgbClr val="000000"/>
              </a:solidFill>
              <a:latin typeface="Quicksand Medium"/>
              <a:ea typeface="Quicksand Medium"/>
              <a:cs typeface="Quicksand Medium"/>
              <a:sym typeface="Quicksand Medium"/>
            </a:endParaRPr>
          </a:p>
        </p:txBody>
      </p:sp>
      <p:sp>
        <p:nvSpPr>
          <p:cNvPr id="259" name="Google Shape;259;p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63" name="Shape 263"/>
        <p:cNvGrpSpPr/>
        <p:nvPr/>
      </p:nvGrpSpPr>
      <p:grpSpPr>
        <a:xfrm>
          <a:off x="0" y="0"/>
          <a:ext cx="0" cy="0"/>
          <a:chOff x="0" y="0"/>
          <a:chExt cx="0" cy="0"/>
        </a:xfrm>
      </p:grpSpPr>
      <p:sp>
        <p:nvSpPr>
          <p:cNvPr id="264" name="Google Shape;264;p21"/>
          <p:cNvSpPr/>
          <p:nvPr/>
        </p:nvSpPr>
        <p:spPr>
          <a:xfrm rot="-323249">
            <a:off x="1307664" y="1116953"/>
            <a:ext cx="4594697" cy="75303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21"/>
          <p:cNvSpPr/>
          <p:nvPr/>
        </p:nvSpPr>
        <p:spPr>
          <a:xfrm rot="-323249">
            <a:off x="1307657" y="7851959"/>
            <a:ext cx="4594697" cy="75303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21"/>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67" name="Google Shape;267;p21"/>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68" name="Google Shape;268;p21"/>
          <p:cNvGrpSpPr/>
          <p:nvPr/>
        </p:nvGrpSpPr>
        <p:grpSpPr>
          <a:xfrm>
            <a:off x="4762" y="-103051"/>
            <a:ext cx="3085741" cy="3195091"/>
            <a:chOff x="0" y="-28575"/>
            <a:chExt cx="812700" cy="841500"/>
          </a:xfrm>
        </p:grpSpPr>
        <p:sp>
          <p:nvSpPr>
            <p:cNvPr id="269" name="Google Shape;269;p21"/>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70" name="Google Shape;270;p21"/>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graph with numbers and lines&#10;&#10;Description automatically generated" id="271" name="Google Shape;271;p21"/>
          <p:cNvPicPr preferRelativeResize="0"/>
          <p:nvPr/>
        </p:nvPicPr>
        <p:blipFill rotWithShape="1">
          <a:blip r:embed="rId3">
            <a:alphaModFix/>
          </a:blip>
          <a:srcRect b="0" l="0" r="0" t="0"/>
          <a:stretch/>
        </p:blipFill>
        <p:spPr>
          <a:xfrm>
            <a:off x="6900625" y="813988"/>
            <a:ext cx="11387374" cy="8648925"/>
          </a:xfrm>
          <a:prstGeom prst="rect">
            <a:avLst/>
          </a:prstGeom>
          <a:noFill/>
          <a:ln>
            <a:noFill/>
          </a:ln>
        </p:spPr>
      </p:pic>
      <p:sp>
        <p:nvSpPr>
          <p:cNvPr id="272" name="Google Shape;272;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3" name="Google Shape;273;p21"/>
          <p:cNvPicPr preferRelativeResize="0"/>
          <p:nvPr/>
        </p:nvPicPr>
        <p:blipFill rotWithShape="1">
          <a:blip r:embed="rId4">
            <a:alphaModFix/>
          </a:blip>
          <a:srcRect b="13405" l="30972" r="32894" t="29087"/>
          <a:stretch/>
        </p:blipFill>
        <p:spPr>
          <a:xfrm>
            <a:off x="2273255" y="6862599"/>
            <a:ext cx="2498925" cy="2651452"/>
          </a:xfrm>
          <a:prstGeom prst="rect">
            <a:avLst/>
          </a:prstGeom>
          <a:noFill/>
          <a:ln>
            <a:noFill/>
          </a:ln>
        </p:spPr>
      </p:pic>
      <p:sp>
        <p:nvSpPr>
          <p:cNvPr id="274" name="Google Shape;274;p21"/>
          <p:cNvSpPr txBox="1"/>
          <p:nvPr/>
        </p:nvSpPr>
        <p:spPr>
          <a:xfrm>
            <a:off x="1140350" y="5138795"/>
            <a:ext cx="55827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3000" u="none" cap="none" strike="noStrike">
                <a:solidFill>
                  <a:srgbClr val="2D2D2D"/>
                </a:solidFill>
                <a:latin typeface="Quicksand SemiBold"/>
                <a:ea typeface="Quicksand SemiBold"/>
                <a:cs typeface="Quicksand SemiBold"/>
                <a:sym typeface="Quicksand SemiBold"/>
              </a:rPr>
              <a:t>We would recommend Bitcoin for the highest yield at the end of the year!</a:t>
            </a:r>
            <a:endParaRPr i="0" sz="2800" u="none" cap="none" strike="noStrike">
              <a:solidFill>
                <a:srgbClr val="2D2D2D"/>
              </a:solidFill>
              <a:latin typeface="Quicksand"/>
              <a:ea typeface="Quicksand"/>
              <a:cs typeface="Quicksand"/>
              <a:sym typeface="Quicksand"/>
            </a:endParaRPr>
          </a:p>
        </p:txBody>
      </p:sp>
      <p:sp>
        <p:nvSpPr>
          <p:cNvPr id="275" name="Google Shape;275;p21"/>
          <p:cNvSpPr txBox="1"/>
          <p:nvPr/>
        </p:nvSpPr>
        <p:spPr>
          <a:xfrm>
            <a:off x="1102563" y="2898468"/>
            <a:ext cx="5860800" cy="849600"/>
          </a:xfrm>
          <a:prstGeom prst="rect">
            <a:avLst/>
          </a:prstGeom>
          <a:noFill/>
          <a:ln>
            <a:noFill/>
          </a:ln>
        </p:spPr>
        <p:txBody>
          <a:bodyPr anchorCtr="0" anchor="t" bIns="0" lIns="0" spcFirstLastPara="1" rIns="0" wrap="square" tIns="0">
            <a:spAutoFit/>
          </a:bodyPr>
          <a:lstStyle/>
          <a:p>
            <a:pPr indent="0" lvl="0" marL="0" marR="0" rtl="0" algn="l">
              <a:lnSpc>
                <a:spcPct val="130009"/>
              </a:lnSpc>
              <a:spcBef>
                <a:spcPts val="0"/>
              </a:spcBef>
              <a:spcAft>
                <a:spcPts val="0"/>
              </a:spcAft>
              <a:buNone/>
            </a:pPr>
            <a:r>
              <a:rPr i="0" lang="en-US" sz="2400" u="none" cap="none" strike="noStrike">
                <a:solidFill>
                  <a:srgbClr val="2D2D2D"/>
                </a:solidFill>
                <a:latin typeface="Quicksand"/>
                <a:ea typeface="Quicksand"/>
                <a:cs typeface="Quicksand"/>
                <a:sym typeface="Quicksand"/>
              </a:rPr>
              <a:t>The value of S&amp;P 500 is forecasted to be $7522.8</a:t>
            </a:r>
            <a:r>
              <a:rPr lang="en-US" sz="2400">
                <a:solidFill>
                  <a:srgbClr val="2D2D2D"/>
                </a:solidFill>
                <a:latin typeface="Quicksand"/>
                <a:ea typeface="Quicksand"/>
                <a:cs typeface="Quicksand"/>
                <a:sym typeface="Quicksand"/>
              </a:rPr>
              <a:t>3</a:t>
            </a:r>
            <a:r>
              <a:rPr i="0" lang="en-US" sz="2400" u="none" cap="none" strike="noStrike">
                <a:solidFill>
                  <a:srgbClr val="2D2D2D"/>
                </a:solidFill>
                <a:latin typeface="Quicksand"/>
                <a:ea typeface="Quicksand"/>
                <a:cs typeface="Quicksand"/>
                <a:sym typeface="Quicksand"/>
              </a:rPr>
              <a:t> on 12/29/25 (ythat)</a:t>
            </a:r>
            <a:endParaRPr i="0" sz="2400" u="none" cap="none" strike="noStrike">
              <a:solidFill>
                <a:srgbClr val="000000"/>
              </a:solidFill>
              <a:latin typeface="Quicksand"/>
              <a:ea typeface="Quicksand"/>
              <a:cs typeface="Quicksand"/>
              <a:sym typeface="Quicksand"/>
            </a:endParaRPr>
          </a:p>
        </p:txBody>
      </p:sp>
      <p:sp>
        <p:nvSpPr>
          <p:cNvPr id="276" name="Google Shape;276;p21"/>
          <p:cNvSpPr txBox="1"/>
          <p:nvPr/>
        </p:nvSpPr>
        <p:spPr>
          <a:xfrm>
            <a:off x="1156881" y="1161500"/>
            <a:ext cx="4970400" cy="146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2800" u="none" cap="none" strike="noStrike">
                <a:solidFill>
                  <a:srgbClr val="2D2D2D"/>
                </a:solidFill>
                <a:latin typeface="Quicksand SemiBold"/>
                <a:ea typeface="Quicksand SemiBold"/>
                <a:cs typeface="Quicksand SemiBold"/>
                <a:sym typeface="Quicksand SemiBold"/>
              </a:rPr>
              <a:t>What is the forecasted value of an </a:t>
            </a:r>
            <a:r>
              <a:rPr lang="en-US" sz="2800">
                <a:solidFill>
                  <a:srgbClr val="2D2D2D"/>
                </a:solidFill>
                <a:latin typeface="Quicksand SemiBold"/>
                <a:ea typeface="Quicksand SemiBold"/>
                <a:cs typeface="Quicksand SemiBold"/>
                <a:sym typeface="Quicksand SemiBold"/>
              </a:rPr>
              <a:t>S&amp;P 500</a:t>
            </a:r>
            <a:r>
              <a:rPr i="0" lang="en-US" sz="2800" u="none" cap="none" strike="noStrike">
                <a:solidFill>
                  <a:srgbClr val="2D2D2D"/>
                </a:solidFill>
                <a:latin typeface="Quicksand SemiBold"/>
                <a:ea typeface="Quicksand SemiBold"/>
                <a:cs typeface="Quicksand SemiBold"/>
                <a:sym typeface="Quicksand SemiBold"/>
              </a:rPr>
              <a:t> Index Fund 1 year from now?</a:t>
            </a:r>
            <a:endParaRPr i="0" sz="1400" u="none" cap="none" strike="noStrike">
              <a:solidFill>
                <a:srgbClr val="000000"/>
              </a:solidFill>
              <a:latin typeface="Quicksand SemiBold"/>
              <a:ea typeface="Quicksand SemiBold"/>
              <a:cs typeface="Quicksand SemiBold"/>
              <a:sym typeface="Quicksan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